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92" r:id="rId2"/>
    <p:sldId id="421" r:id="rId3"/>
    <p:sldId id="417" r:id="rId4"/>
    <p:sldId id="406" r:id="rId5"/>
    <p:sldId id="450" r:id="rId6"/>
    <p:sldId id="428" r:id="rId7"/>
    <p:sldId id="429" r:id="rId8"/>
    <p:sldId id="430" r:id="rId9"/>
    <p:sldId id="431" r:id="rId10"/>
    <p:sldId id="432" r:id="rId11"/>
    <p:sldId id="433" r:id="rId12"/>
    <p:sldId id="435" r:id="rId13"/>
    <p:sldId id="436" r:id="rId14"/>
    <p:sldId id="437" r:id="rId15"/>
    <p:sldId id="438" r:id="rId16"/>
    <p:sldId id="439" r:id="rId17"/>
    <p:sldId id="440" r:id="rId18"/>
    <p:sldId id="451" r:id="rId19"/>
    <p:sldId id="441" r:id="rId20"/>
    <p:sldId id="427" r:id="rId21"/>
    <p:sldId id="443" r:id="rId22"/>
    <p:sldId id="442" r:id="rId23"/>
    <p:sldId id="444" r:id="rId24"/>
    <p:sldId id="445" r:id="rId25"/>
    <p:sldId id="447" r:id="rId26"/>
    <p:sldId id="448" r:id="rId27"/>
    <p:sldId id="454" r:id="rId28"/>
    <p:sldId id="452" r:id="rId29"/>
    <p:sldId id="449" r:id="rId30"/>
    <p:sldId id="453" r:id="rId31"/>
    <p:sldId id="455" r:id="rId32"/>
    <p:sldId id="456" r:id="rId33"/>
    <p:sldId id="457" r:id="rId34"/>
    <p:sldId id="393" r:id="rId35"/>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85495" autoAdjust="0"/>
  </p:normalViewPr>
  <p:slideViewPr>
    <p:cSldViewPr>
      <p:cViewPr>
        <p:scale>
          <a:sx n="100" d="100"/>
          <a:sy n="100" d="100"/>
        </p:scale>
        <p:origin x="-1356" y="-78"/>
      </p:cViewPr>
      <p:guideLst>
        <p:guide orient="horz" pos="2160"/>
        <p:guide pos="2880"/>
      </p:guideLst>
    </p:cSldViewPr>
  </p:slideViewPr>
  <p:outlineViewPr>
    <p:cViewPr>
      <p:scale>
        <a:sx n="33" d="100"/>
        <a:sy n="33" d="100"/>
      </p:scale>
      <p:origin x="0" y="7830"/>
    </p:cViewPr>
  </p:outlineViewPr>
  <p:notesTextViewPr>
    <p:cViewPr>
      <p:scale>
        <a:sx n="100" d="100"/>
        <a:sy n="100" d="100"/>
      </p:scale>
      <p:origin x="0" y="0"/>
    </p:cViewPr>
  </p:notesTextViewPr>
  <p:sorterViewPr>
    <p:cViewPr>
      <p:scale>
        <a:sx n="100" d="100"/>
        <a:sy n="100" d="100"/>
      </p:scale>
      <p:origin x="0" y="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A021F445-2C52-483E-816D-F55098305407}" type="datetimeFigureOut">
              <a:rPr lang="en-US" smtClean="0"/>
              <a:pPr/>
              <a:t>11-Jul-12</a:t>
            </a:fld>
            <a:endParaRPr lang="en-US"/>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DBB0AA36-32B6-494F-8E79-D1D79F2F424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B2693ECE-E4F5-4E8F-92DB-0B46AAD73143}" type="datetimeFigureOut">
              <a:rPr lang="en-US" smtClean="0"/>
              <a:pPr/>
              <a:t>11-Jul-12</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CA6878BF-4EF3-4AAF-B055-213ABBCA246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genome string for the rest of the algorithm</a:t>
            </a:r>
            <a:r>
              <a:rPr lang="en-US" baseline="0" dirty="0" smtClean="0"/>
              <a:t> section.</a:t>
            </a:r>
            <a:endParaRPr lang="en-US" dirty="0" smtClean="0"/>
          </a:p>
          <a:p>
            <a:r>
              <a:rPr lang="en-US" dirty="0" smtClean="0"/>
              <a:t>Mapping</a:t>
            </a:r>
            <a:r>
              <a:rPr lang="en-US" baseline="0" dirty="0" smtClean="0"/>
              <a:t> a read is easy: Just start from the root and see if read exists as the beginning of a suffix.</a:t>
            </a:r>
          </a:p>
          <a:p>
            <a:r>
              <a:rPr lang="en-US" baseline="0" dirty="0" smtClean="0"/>
              <a:t>Cannot map GAG, which does not exist in string.</a:t>
            </a:r>
          </a:p>
          <a:p>
            <a:r>
              <a:rPr lang="en-US" baseline="0" dirty="0" smtClean="0"/>
              <a:t>Does not accommodate errors. </a:t>
            </a:r>
          </a:p>
          <a:p>
            <a:r>
              <a:rPr lang="en-US" baseline="0" dirty="0" smtClean="0"/>
              <a:t>Mapping time is linear in length of read, even if read falls in repeated region</a:t>
            </a:r>
          </a:p>
          <a:p>
            <a:r>
              <a:rPr lang="en-US" baseline="0" dirty="0" err="1" smtClean="0"/>
              <a:t>Mpscan</a:t>
            </a:r>
            <a:r>
              <a:rPr lang="en-US" baseline="0" dirty="0" smtClean="0"/>
              <a:t> stores reads in suffix tree and then scans genome. Other tools do preprocessing to store genome because # reads is so large.</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sentinel for end of string. Sorts</a:t>
            </a:r>
            <a:r>
              <a:rPr lang="en-US" baseline="0" dirty="0" smtClean="0"/>
              <a:t> last.</a:t>
            </a:r>
            <a:endParaRPr lang="en-US" dirty="0" smtClean="0"/>
          </a:p>
          <a:p>
            <a:r>
              <a:rPr lang="en-US" dirty="0" smtClean="0"/>
              <a:t>Table</a:t>
            </a:r>
            <a:r>
              <a:rPr lang="en-US" baseline="0" dirty="0" smtClean="0"/>
              <a:t> in article has errors</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Would</a:t>
            </a:r>
            <a:r>
              <a:rPr lang="en-US" baseline="0" dirty="0" smtClean="0"/>
              <a:t> like to get space savings of suffix array and be able to traverse the suffix array as we can do with the suffix tree.</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Suffix array + BWT is very compact: a vector</a:t>
            </a:r>
            <a:r>
              <a:rPr lang="en-US" baseline="0" dirty="0" smtClean="0"/>
              <a:t> of numbers (the suffix array) and a vector of characters (the BWT). Each vector is the same length as the genome.</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BWT</a:t>
            </a:r>
            <a:r>
              <a:rPr lang="en-US" baseline="0" dirty="0" smtClean="0"/>
              <a:t> copied from previous slide</a:t>
            </a:r>
          </a:p>
          <a:p>
            <a:pPr marL="228600" indent="-228600">
              <a:buNone/>
            </a:pPr>
            <a:r>
              <a:rPr lang="en-US" sz="1200" kern="1200" baseline="0" dirty="0" smtClean="0">
                <a:solidFill>
                  <a:schemeClr val="tx1"/>
                </a:solidFill>
                <a:latin typeface="+mn-lt"/>
                <a:ea typeface="+mn-ea"/>
                <a:cs typeface="+mn-cs"/>
              </a:rPr>
              <a:t>Sort BWT column (lexicographically) (</a:t>
            </a:r>
            <a:r>
              <a:rPr lang="en-US" sz="1200" kern="1200" baseline="0" dirty="0" err="1" smtClean="0">
                <a:solidFill>
                  <a:schemeClr val="tx1"/>
                </a:solidFill>
                <a:latin typeface="+mn-lt"/>
                <a:ea typeface="+mn-ea"/>
                <a:cs typeface="+mn-cs"/>
              </a:rPr>
              <a:t>col</a:t>
            </a:r>
            <a:r>
              <a:rPr lang="en-US" sz="1200" kern="1200" baseline="0" dirty="0" smtClean="0">
                <a:solidFill>
                  <a:schemeClr val="tx1"/>
                </a:solidFill>
                <a:latin typeface="+mn-lt"/>
                <a:ea typeface="+mn-ea"/>
                <a:cs typeface="+mn-cs"/>
              </a:rPr>
              <a:t> 3)</a:t>
            </a:r>
          </a:p>
          <a:p>
            <a:pPr marL="228600" indent="-228600">
              <a:buNone/>
            </a:pPr>
            <a:r>
              <a:rPr lang="en-US" sz="1200" kern="1200" baseline="0" dirty="0" smtClean="0">
                <a:solidFill>
                  <a:schemeClr val="tx1"/>
                </a:solidFill>
                <a:latin typeface="+mn-lt"/>
                <a:ea typeface="+mn-ea"/>
                <a:cs typeface="+mn-cs"/>
              </a:rPr>
              <a:t>Observe that this corresponds exactly to the first column of the cylinder suffix array</a:t>
            </a:r>
          </a:p>
          <a:p>
            <a:r>
              <a:rPr lang="en-US" sz="1200" kern="1200" baseline="0" dirty="0" smtClean="0">
                <a:solidFill>
                  <a:schemeClr val="tx1"/>
                </a:solidFill>
                <a:latin typeface="+mn-lt"/>
                <a:ea typeface="+mn-ea"/>
                <a:cs typeface="+mn-cs"/>
              </a:rPr>
              <a:t>We now have the last and first columns of the cylinder suffix array (the last column being the BWT). </a:t>
            </a:r>
          </a:p>
          <a:p>
            <a:r>
              <a:rPr lang="en-US" sz="1200" kern="1200" baseline="0" dirty="0" smtClean="0">
                <a:solidFill>
                  <a:schemeClr val="tx1"/>
                </a:solidFill>
                <a:latin typeface="+mn-lt"/>
                <a:ea typeface="+mn-ea"/>
                <a:cs typeface="+mn-cs"/>
              </a:rPr>
              <a:t>Since we work on a cylinder, the last column is also the one which is right before the first column. </a:t>
            </a:r>
          </a:p>
          <a:p>
            <a:r>
              <a:rPr lang="en-US" sz="1200" kern="1200" baseline="0" dirty="0" smtClean="0">
                <a:solidFill>
                  <a:schemeClr val="tx1"/>
                </a:solidFill>
                <a:latin typeface="+mn-lt"/>
                <a:ea typeface="+mn-ea"/>
                <a:cs typeface="+mn-cs"/>
              </a:rPr>
              <a:t>So concatenating the two columns gives the set of all two-letter words of the genome. (</a:t>
            </a:r>
            <a:r>
              <a:rPr lang="en-US" sz="1200" kern="1200" baseline="0" dirty="0" err="1" smtClean="0">
                <a:solidFill>
                  <a:schemeClr val="tx1"/>
                </a:solidFill>
                <a:latin typeface="+mn-lt"/>
                <a:ea typeface="+mn-ea"/>
                <a:cs typeface="+mn-cs"/>
              </a:rPr>
              <a:t>col</a:t>
            </a:r>
            <a:r>
              <a:rPr lang="en-US" sz="1200" kern="1200" baseline="0" dirty="0" smtClean="0">
                <a:solidFill>
                  <a:schemeClr val="tx1"/>
                </a:solidFill>
                <a:latin typeface="+mn-lt"/>
                <a:ea typeface="+mn-ea"/>
                <a:cs typeface="+mn-cs"/>
              </a:rPr>
              <a:t> 4)</a:t>
            </a:r>
          </a:p>
          <a:p>
            <a:r>
              <a:rPr lang="en-US" sz="1200" kern="1200" baseline="0" dirty="0" smtClean="0">
                <a:solidFill>
                  <a:schemeClr val="tx1"/>
                </a:solidFill>
                <a:latin typeface="+mn-lt"/>
                <a:ea typeface="+mn-ea"/>
                <a:cs typeface="+mn-cs"/>
              </a:rPr>
              <a:t>Sort again to get the first two columns of the cylinder suffix array. (</a:t>
            </a:r>
            <a:r>
              <a:rPr lang="en-US" sz="1200" kern="1200" baseline="0" dirty="0" err="1" smtClean="0">
                <a:solidFill>
                  <a:schemeClr val="tx1"/>
                </a:solidFill>
                <a:latin typeface="+mn-lt"/>
                <a:ea typeface="+mn-ea"/>
                <a:cs typeface="+mn-cs"/>
              </a:rPr>
              <a:t>col</a:t>
            </a:r>
            <a:r>
              <a:rPr lang="en-US" sz="1200" kern="1200" baseline="0" dirty="0" smtClean="0">
                <a:solidFill>
                  <a:schemeClr val="tx1"/>
                </a:solidFill>
                <a:latin typeface="+mn-lt"/>
                <a:ea typeface="+mn-ea"/>
                <a:cs typeface="+mn-cs"/>
              </a:rPr>
              <a:t> 5)</a:t>
            </a:r>
          </a:p>
          <a:p>
            <a:r>
              <a:rPr lang="en-US" sz="1200" kern="1200" baseline="0" dirty="0" err="1" smtClean="0">
                <a:solidFill>
                  <a:schemeClr val="tx1"/>
                </a:solidFill>
                <a:latin typeface="+mn-lt"/>
                <a:ea typeface="+mn-ea"/>
                <a:cs typeface="+mn-cs"/>
              </a:rPr>
              <a:t>Prepend</a:t>
            </a:r>
            <a:r>
              <a:rPr lang="en-US" sz="1200" kern="1200" baseline="0" dirty="0" smtClean="0">
                <a:solidFill>
                  <a:schemeClr val="tx1"/>
                </a:solidFill>
                <a:latin typeface="+mn-lt"/>
                <a:ea typeface="+mn-ea"/>
                <a:cs typeface="+mn-cs"/>
              </a:rPr>
              <a:t> BWT (</a:t>
            </a:r>
            <a:r>
              <a:rPr lang="en-US" sz="1200" kern="1200" baseline="0" dirty="0" err="1" smtClean="0">
                <a:solidFill>
                  <a:schemeClr val="tx1"/>
                </a:solidFill>
                <a:latin typeface="+mn-lt"/>
                <a:ea typeface="+mn-ea"/>
                <a:cs typeface="+mn-cs"/>
              </a:rPr>
              <a:t>col</a:t>
            </a:r>
            <a:r>
              <a:rPr lang="en-US" sz="1200" kern="1200" baseline="0" dirty="0" smtClean="0">
                <a:solidFill>
                  <a:schemeClr val="tx1"/>
                </a:solidFill>
                <a:latin typeface="+mn-lt"/>
                <a:ea typeface="+mn-ea"/>
                <a:cs typeface="+mn-cs"/>
              </a:rPr>
              <a:t> 6) and sort (</a:t>
            </a:r>
            <a:r>
              <a:rPr lang="en-US" sz="1200" kern="1200" baseline="0" dirty="0" err="1" smtClean="0">
                <a:solidFill>
                  <a:schemeClr val="tx1"/>
                </a:solidFill>
                <a:latin typeface="+mn-lt"/>
                <a:ea typeface="+mn-ea"/>
                <a:cs typeface="+mn-cs"/>
              </a:rPr>
              <a:t>col</a:t>
            </a:r>
            <a:r>
              <a:rPr lang="en-US" sz="1200" kern="1200" baseline="0" dirty="0" smtClean="0">
                <a:solidFill>
                  <a:schemeClr val="tx1"/>
                </a:solidFill>
                <a:latin typeface="+mn-lt"/>
                <a:ea typeface="+mn-ea"/>
                <a:cs typeface="+mn-cs"/>
              </a:rPr>
              <a:t> 7) to get the three first columns of the cylinder suffix array</a:t>
            </a:r>
          </a:p>
          <a:p>
            <a:r>
              <a:rPr lang="en-US" sz="1200" kern="1200" baseline="0" dirty="0" smtClean="0">
                <a:solidFill>
                  <a:schemeClr val="tx1"/>
                </a:solidFill>
                <a:latin typeface="+mn-lt"/>
                <a:ea typeface="+mn-ea"/>
                <a:cs typeface="+mn-cs"/>
              </a:rPr>
              <a:t>Etc.</a:t>
            </a:r>
          </a:p>
        </p:txBody>
      </p:sp>
      <p:sp>
        <p:nvSpPr>
          <p:cNvPr id="4" name="Slide Number Placeholder 3"/>
          <p:cNvSpPr>
            <a:spLocks noGrp="1"/>
          </p:cNvSpPr>
          <p:nvPr>
            <p:ph type="sldNum" sz="quarter" idx="10"/>
          </p:nvPr>
        </p:nvSpPr>
        <p:spPr/>
        <p:txBody>
          <a:bodyPr/>
          <a:lstStyle/>
          <a:p>
            <a:fld id="{CA6878BF-4EF3-4AAF-B055-213ABBCA246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Rebuilding the suffix array from BWT is an</a:t>
            </a:r>
            <a:r>
              <a:rPr lang="en-US" baseline="0" dirty="0" smtClean="0"/>
              <a:t> inefficient way to find a word</a:t>
            </a:r>
          </a:p>
          <a:p>
            <a:r>
              <a:rPr lang="en-US" baseline="0" dirty="0" smtClean="0"/>
              <a:t>We want to traverse the array as for the suffix tree: letter by letter</a:t>
            </a:r>
          </a:p>
          <a:p>
            <a:r>
              <a:rPr lang="en-US" baseline="0" dirty="0" smtClean="0"/>
              <a:t>Do this with two character vectors and supporting data structures</a:t>
            </a:r>
          </a:p>
          <a:p>
            <a:pPr marL="228600" indent="-228600">
              <a:buAutoNum type="arabicPeriod"/>
            </a:pPr>
            <a:r>
              <a:rPr lang="en-US" dirty="0" smtClean="0"/>
              <a:t>Wor</a:t>
            </a:r>
            <a:r>
              <a:rPr lang="en-US" baseline="0" dirty="0" smtClean="0"/>
              <a:t>k backwards in the read, so find all occurrences of T (in red, lines 6 &amp; 7) </a:t>
            </a:r>
            <a:r>
              <a:rPr lang="en-US" b="1" baseline="0" dirty="0" smtClean="0"/>
              <a:t>CLICK. </a:t>
            </a:r>
            <a:r>
              <a:rPr lang="en-US" b="0" baseline="0" dirty="0" smtClean="0"/>
              <a:t>Do this in constant time with additional data structures. Since the array is sorted, work with intervals of rows (here 6:7).</a:t>
            </a:r>
          </a:p>
          <a:p>
            <a:pPr marL="228600" indent="-228600">
              <a:buAutoNum type="arabicPeriod"/>
            </a:pPr>
            <a:r>
              <a:rPr lang="en-US" baseline="0" dirty="0" smtClean="0"/>
              <a:t>The corresponding characters in BWT are A and T—</a:t>
            </a:r>
            <a:r>
              <a:rPr lang="en-US" i="1" baseline="0" dirty="0" smtClean="0"/>
              <a:t>these are the only letters that precede T in the genome</a:t>
            </a:r>
            <a:r>
              <a:rPr lang="en-US" baseline="0" dirty="0" smtClean="0"/>
              <a:t>. We want the A. </a:t>
            </a:r>
            <a:r>
              <a:rPr lang="en-US" b="1" baseline="0" dirty="0" smtClean="0"/>
              <a:t>CLICK</a:t>
            </a:r>
          </a:p>
          <a:p>
            <a:pPr marL="228600" indent="-228600">
              <a:buAutoNum type="arabicPeriod"/>
            </a:pPr>
            <a:r>
              <a:rPr lang="en-US" dirty="0" smtClean="0"/>
              <a:t>Which letters precede AT in the genome? If we had the set of pairs of consecutive</a:t>
            </a:r>
            <a:r>
              <a:rPr lang="en-US" baseline="0" dirty="0" smtClean="0"/>
              <a:t> letters, as we did on the previous slide, we would use BWT to find the letters that appear before the AT. But we have only the first column (the A). So focus on A rows in sorted transform. </a:t>
            </a:r>
            <a:r>
              <a:rPr lang="en-US" b="1" baseline="0" dirty="0" smtClean="0"/>
              <a:t>CLICK </a:t>
            </a:r>
            <a:endParaRPr lang="en-US" b="0" baseline="0" dirty="0" smtClean="0"/>
          </a:p>
          <a:p>
            <a:pPr marL="228600" indent="-228600">
              <a:buAutoNum type="arabicPeriod"/>
            </a:pPr>
            <a:r>
              <a:rPr lang="en-US" b="0" baseline="0" dirty="0" smtClean="0"/>
              <a:t>To which of the three A rows does the AT correspond? The A from the AT was the second occurrence of A in the BWT, reading from top to bottom. So we want the second row of As. </a:t>
            </a:r>
            <a:r>
              <a:rPr lang="en-US" b="1" baseline="0" dirty="0" smtClean="0"/>
              <a:t>CLICK</a:t>
            </a:r>
          </a:p>
          <a:p>
            <a:pPr marL="228600" indent="-228600">
              <a:buAutoNum type="arabicPeriod"/>
            </a:pPr>
            <a:r>
              <a:rPr lang="en-US" b="0" baseline="0" dirty="0" smtClean="0"/>
              <a:t>The preceding letter is a G, and the string GAT has been found</a:t>
            </a:r>
            <a:endParaRPr lang="en-US" b="1"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tools transform</a:t>
            </a:r>
            <a:r>
              <a:rPr lang="en-US" baseline="0" dirty="0" smtClean="0"/>
              <a:t> Ns into a random choice of nucleotide, some to a fixed base</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878BF-4EF3-4AAF-B055-213ABBCA246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878BF-4EF3-4AAF-B055-213ABBCA246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Tools not always</a:t>
            </a:r>
            <a:r>
              <a:rPr lang="en-US" baseline="0" dirty="0" smtClean="0"/>
              <a:t> run with default parameters. This affects results.</a:t>
            </a:r>
            <a:endParaRPr lang="en-US" dirty="0" smtClean="0"/>
          </a:p>
          <a:p>
            <a:endParaRPr lang="en-US" dirty="0" smtClean="0"/>
          </a:p>
          <a:p>
            <a:r>
              <a:rPr lang="en-US" dirty="0" err="1" smtClean="0"/>
              <a:t>Novoalign</a:t>
            </a:r>
            <a:r>
              <a:rPr lang="en-US" dirty="0" smtClean="0"/>
              <a:t> </a:t>
            </a:r>
            <a:r>
              <a:rPr lang="en-US" dirty="0" smtClean="0"/>
              <a:t>is</a:t>
            </a:r>
            <a:r>
              <a:rPr lang="en-US" baseline="0" dirty="0" smtClean="0"/>
              <a:t> proprietary. Claims high accuracy.</a:t>
            </a:r>
          </a:p>
          <a:p>
            <a:r>
              <a:rPr lang="en-US" baseline="0" dirty="0" smtClean="0"/>
              <a:t>Bowtie: </a:t>
            </a:r>
            <a:r>
              <a:rPr lang="en-US" sz="1200" kern="1200" dirty="0" smtClean="0">
                <a:solidFill>
                  <a:schemeClr val="tx1"/>
                </a:solidFill>
                <a:latin typeface="+mn-lt"/>
                <a:ea typeface="+mn-ea"/>
                <a:cs typeface="+mn-cs"/>
              </a:rPr>
              <a:t>Small memory footprint—1.3GB for entire human genome. Does not guarantee best mapping if no exact match exists; may not align some </a:t>
            </a:r>
            <a:r>
              <a:rPr lang="en-US" sz="1200" kern="1200" dirty="0" err="1" smtClean="0">
                <a:solidFill>
                  <a:schemeClr val="tx1"/>
                </a:solidFill>
                <a:latin typeface="+mn-lt"/>
                <a:ea typeface="+mn-ea"/>
                <a:cs typeface="+mn-cs"/>
              </a:rPr>
              <a:t>alignable</a:t>
            </a:r>
            <a:r>
              <a:rPr lang="en-US" sz="1200" kern="1200" dirty="0" smtClean="0">
                <a:solidFill>
                  <a:schemeClr val="tx1"/>
                </a:solidFill>
                <a:latin typeface="+mn-lt"/>
                <a:ea typeface="+mn-ea"/>
                <a:cs typeface="+mn-cs"/>
              </a:rPr>
              <a:t> reads. User can choose to improve accuracy at expense of speed.</a:t>
            </a:r>
          </a:p>
          <a:p>
            <a:r>
              <a:rPr lang="en-US" sz="1200" kern="1200" dirty="0" smtClean="0">
                <a:solidFill>
                  <a:schemeClr val="tx1"/>
                </a:solidFill>
                <a:latin typeface="+mn-lt"/>
                <a:ea typeface="+mn-ea"/>
                <a:cs typeface="+mn-cs"/>
              </a:rPr>
              <a:t>SOAP: Specifically for detecting and genotyping SNPs</a:t>
            </a:r>
            <a:endParaRPr lang="en-US" dirty="0" smtClean="0"/>
          </a:p>
          <a:p>
            <a:r>
              <a:rPr lang="en-US" dirty="0" err="1" smtClean="0"/>
              <a:t>mrFAST</a:t>
            </a:r>
            <a:r>
              <a:rPr lang="en-US" dirty="0" smtClean="0"/>
              <a:t> &amp; </a:t>
            </a:r>
            <a:r>
              <a:rPr lang="en-US" dirty="0" err="1" smtClean="0"/>
              <a:t>mrsFAST</a:t>
            </a:r>
            <a:r>
              <a:rPr lang="en-US" dirty="0" smtClean="0"/>
              <a:t>: Report all mappings, not just best one. Intended</a:t>
            </a:r>
            <a:r>
              <a:rPr lang="en-US" baseline="0" dirty="0" smtClean="0"/>
              <a:t> for detecting structural variants.</a:t>
            </a:r>
          </a:p>
          <a:p>
            <a:r>
              <a:rPr lang="en-US" baseline="0" dirty="0" err="1" smtClean="0"/>
              <a:t>SHRiMP</a:t>
            </a:r>
            <a:r>
              <a:rPr lang="en-US" baseline="0" dirty="0" smtClean="0"/>
              <a:t>: Focus is mapping SOLID color-space reads</a:t>
            </a:r>
          </a:p>
          <a:p>
            <a:r>
              <a:rPr lang="en-US" baseline="0" dirty="0" err="1" smtClean="0"/>
              <a:t>Schbath</a:t>
            </a:r>
            <a:r>
              <a:rPr lang="en-US" baseline="0" dirty="0" smtClean="0"/>
              <a:t> mentions additional tools that were not included in the test</a:t>
            </a:r>
          </a:p>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878BF-4EF3-4AAF-B055-213ABBCA246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Indels</a:t>
            </a:r>
            <a:r>
              <a:rPr lang="en-US" baseline="0" dirty="0" smtClean="0"/>
              <a:t> are for assessing robustness of mapping tool</a:t>
            </a:r>
          </a:p>
          <a:p>
            <a:endParaRPr lang="en-US" baseline="0" dirty="0" smtClean="0"/>
          </a:p>
        </p:txBody>
      </p:sp>
      <p:sp>
        <p:nvSpPr>
          <p:cNvPr id="4" name="Slide Number Placeholder 3"/>
          <p:cNvSpPr>
            <a:spLocks noGrp="1"/>
          </p:cNvSpPr>
          <p:nvPr>
            <p:ph type="sldNum" sz="quarter" idx="10"/>
          </p:nvPr>
        </p:nvSpPr>
        <p:spPr/>
        <p:txBody>
          <a:bodyPr/>
          <a:lstStyle/>
          <a:p>
            <a:fld id="{CA6878BF-4EF3-4AAF-B055-213ABBCA246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two human genomes are the same;</a:t>
            </a:r>
            <a:r>
              <a:rPr lang="en-US" baseline="0" dirty="0" smtClean="0"/>
              <a:t> hg19 is the UCSC numbering (though not mentioned in the text) and GRCh37 is the NCBI numbering (they did mention the source).</a:t>
            </a:r>
          </a:p>
          <a:p>
            <a:r>
              <a:rPr lang="en-US" baseline="0" dirty="0" err="1" smtClean="0"/>
              <a:t>Ruffalo</a:t>
            </a:r>
            <a:r>
              <a:rPr lang="en-US" baseline="0" dirty="0" smtClean="0"/>
              <a:t> did 3 experiments, each varying a different parameter, on each of 2 genomes</a:t>
            </a:r>
          </a:p>
          <a:p>
            <a:r>
              <a:rPr lang="en-US" baseline="0" dirty="0" err="1" smtClean="0"/>
              <a:t>Schbath</a:t>
            </a:r>
            <a:r>
              <a:rPr lang="en-US" baseline="0" dirty="0" smtClean="0"/>
              <a:t> did 2 experiments, with different numbers of errors, on each of 2 genomes </a:t>
            </a:r>
          </a:p>
          <a:p>
            <a:r>
              <a:rPr lang="en-US" baseline="0" dirty="0" err="1" smtClean="0"/>
              <a:t>Schbath</a:t>
            </a:r>
            <a:r>
              <a:rPr lang="en-US" baseline="0" dirty="0" smtClean="0"/>
              <a:t> discusses handling of Ns at length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Error</a:t>
            </a:r>
            <a:r>
              <a:rPr lang="en-US" baseline="0" dirty="0" smtClean="0"/>
              <a:t> rate for </a:t>
            </a:r>
            <a:r>
              <a:rPr lang="en-US" baseline="0" dirty="0" err="1" smtClean="0"/>
              <a:t>Ruffalo</a:t>
            </a:r>
            <a:r>
              <a:rPr lang="en-US" baseline="0" dirty="0" smtClean="0"/>
              <a:t> fixed when evaluating effects of </a:t>
            </a:r>
            <a:r>
              <a:rPr lang="en-US" baseline="0" dirty="0" err="1" smtClean="0"/>
              <a:t>indel</a:t>
            </a:r>
            <a:r>
              <a:rPr lang="en-US" baseline="0" dirty="0" smtClean="0"/>
              <a:t> size and </a:t>
            </a:r>
            <a:r>
              <a:rPr lang="en-US" baseline="0" dirty="0" err="1" smtClean="0"/>
              <a:t>indel</a:t>
            </a:r>
            <a:r>
              <a:rPr lang="en-US" baseline="0" dirty="0" smtClean="0"/>
              <a:t> frequency</a:t>
            </a:r>
          </a:p>
          <a:p>
            <a:r>
              <a:rPr lang="en-US" dirty="0" err="1" smtClean="0"/>
              <a:t>Schbath</a:t>
            </a:r>
            <a:r>
              <a:rPr lang="en-US" dirty="0" smtClean="0"/>
              <a:t> error rate is much higher than for modern sequencers. This high</a:t>
            </a:r>
            <a:r>
              <a:rPr lang="en-US" baseline="0" dirty="0" smtClean="0"/>
              <a:t> rate </a:t>
            </a:r>
            <a:r>
              <a:rPr lang="en-US" sz="1200" kern="1200" dirty="0" smtClean="0">
                <a:solidFill>
                  <a:schemeClr val="tx1"/>
                </a:solidFill>
                <a:latin typeface="+mn-lt"/>
                <a:ea typeface="+mn-ea"/>
                <a:cs typeface="+mn-cs"/>
              </a:rPr>
              <a:t>is used more to model variation for </a:t>
            </a:r>
            <a:r>
              <a:rPr lang="en-US" sz="1200" kern="1200" dirty="0" err="1" smtClean="0">
                <a:solidFill>
                  <a:schemeClr val="tx1"/>
                </a:solidFill>
                <a:latin typeface="+mn-lt"/>
                <a:ea typeface="+mn-ea"/>
                <a:cs typeface="+mn-cs"/>
              </a:rPr>
              <a:t>resequencing</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metagenomics</a:t>
            </a:r>
            <a:r>
              <a:rPr lang="en-US" sz="1200" kern="1200" dirty="0" smtClean="0">
                <a:solidFill>
                  <a:schemeClr val="tx1"/>
                </a:solidFill>
                <a:latin typeface="+mn-lt"/>
                <a:ea typeface="+mn-ea"/>
                <a:cs typeface="+mn-cs"/>
              </a:rPr>
              <a:t> projects</a:t>
            </a:r>
            <a:r>
              <a:rPr lang="en-US" dirty="0" smtClean="0"/>
              <a:t> </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Schbath</a:t>
            </a:r>
            <a:r>
              <a:rPr lang="en-US" dirty="0" smtClean="0"/>
              <a:t> considers reads</a:t>
            </a:r>
            <a:r>
              <a:rPr lang="en-US" baseline="0" dirty="0" smtClean="0"/>
              <a:t> that occur in multiple locations separately from unique reads</a:t>
            </a:r>
          </a:p>
          <a:p>
            <a:r>
              <a:rPr lang="en-US" baseline="0" dirty="0" err="1" smtClean="0"/>
              <a:t>Ruffalo</a:t>
            </a:r>
            <a:r>
              <a:rPr lang="en-US" baseline="0" dirty="0" smtClean="0"/>
              <a:t> lumps them together and uses two definitions of mapping accuracy</a:t>
            </a:r>
          </a:p>
          <a:p>
            <a:r>
              <a:rPr lang="en-US" sz="1200" kern="1200" baseline="0" dirty="0" smtClean="0">
                <a:solidFill>
                  <a:schemeClr val="tx1"/>
                </a:solidFill>
                <a:latin typeface="+mn-lt"/>
                <a:ea typeface="+mn-ea"/>
                <a:cs typeface="+mn-cs"/>
              </a:rPr>
              <a:t>Histogram of the logarithm of the number of occurrences of the reads</a:t>
            </a:r>
            <a:r>
              <a:rPr lang="en-US" sz="1200" b="0" kern="1200" baseline="0" dirty="0" smtClean="0">
                <a:solidFill>
                  <a:schemeClr val="tx1"/>
                </a:solidFill>
                <a:latin typeface="+mn-lt"/>
                <a:ea typeface="+mn-ea"/>
                <a:cs typeface="+mn-cs"/>
              </a:rPr>
              <a:t> from H0 (resp. B0) occurring more than once in the reference genome</a:t>
            </a:r>
            <a:endParaRPr lang="en-US" b="0"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discuss results for human genome. Results for 2</a:t>
            </a:r>
            <a:r>
              <a:rPr lang="en-US" baseline="30000" dirty="0" smtClean="0"/>
              <a:t>nd</a:t>
            </a:r>
            <a:r>
              <a:rPr lang="en-US" dirty="0" smtClean="0"/>
              <a:t> genome are similar in each paper.</a:t>
            </a:r>
          </a:p>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graphs are typical of </a:t>
            </a:r>
            <a:r>
              <a:rPr lang="en-US" dirty="0" err="1" smtClean="0"/>
              <a:t>Ruffalo’s</a:t>
            </a:r>
            <a:r>
              <a:rPr lang="en-US" dirty="0" smtClean="0"/>
              <a:t> analysis</a:t>
            </a:r>
          </a:p>
          <a:p>
            <a:endParaRPr lang="en-US" dirty="0" smtClean="0"/>
          </a:p>
          <a:p>
            <a:r>
              <a:rPr lang="en-US" sz="1200" kern="1200" baseline="0" dirty="0" smtClean="0">
                <a:solidFill>
                  <a:schemeClr val="tx1"/>
                </a:solidFill>
                <a:latin typeface="+mn-lt"/>
                <a:ea typeface="+mn-ea"/>
                <a:cs typeface="+mn-cs"/>
              </a:rPr>
              <a:t>Fig. 1. Human genome: accuracy with varying error rate. </a:t>
            </a:r>
          </a:p>
          <a:p>
            <a:pPr marL="228600" indent="-228600">
              <a:buAutoNum type="alphaLcParenBoth"/>
            </a:pPr>
            <a:r>
              <a:rPr lang="en-US" sz="1200" kern="1200" baseline="0" dirty="0" smtClean="0">
                <a:solidFill>
                  <a:schemeClr val="tx1"/>
                </a:solidFill>
                <a:latin typeface="+mn-lt"/>
                <a:ea typeface="+mn-ea"/>
                <a:cs typeface="+mn-cs"/>
              </a:rPr>
              <a:t>Shows mapping quality threshold 0, </a:t>
            </a:r>
          </a:p>
          <a:p>
            <a:pPr marL="228600" indent="-228600">
              <a:buAutoNum type="alphaLcParenBoth"/>
            </a:pPr>
            <a:r>
              <a:rPr lang="en-US" sz="1200" kern="1200" baseline="0" dirty="0" smtClean="0">
                <a:solidFill>
                  <a:schemeClr val="tx1"/>
                </a:solidFill>
                <a:latin typeface="+mn-lt"/>
                <a:ea typeface="+mn-ea"/>
                <a:cs typeface="+mn-cs"/>
              </a:rPr>
              <a:t>Same, threshold 10 </a:t>
            </a:r>
          </a:p>
          <a:p>
            <a:pPr marL="228600" indent="-228600">
              <a:buAutoNum type="alphaLcParenBoth"/>
            </a:pPr>
            <a:r>
              <a:rPr lang="en-US" sz="1200" kern="1200" baseline="0" dirty="0" smtClean="0">
                <a:solidFill>
                  <a:schemeClr val="tx1"/>
                </a:solidFill>
                <a:latin typeface="+mn-lt"/>
                <a:ea typeface="+mn-ea"/>
                <a:cs typeface="+mn-cs"/>
              </a:rPr>
              <a:t>proportion of reads that have mapping quality of at least 10. -R and -S suffixes denote relaxed and strict accuracy, respectively.</a:t>
            </a:r>
          </a:p>
          <a:p>
            <a:pPr marL="228600" indent="-228600">
              <a:buAutoNum type="alphaLcParenBoth"/>
            </a:pPr>
            <a:endParaRPr lang="en-US" sz="1200" kern="1200" baseline="0" dirty="0" smtClean="0">
              <a:solidFill>
                <a:schemeClr val="tx1"/>
              </a:solidFill>
              <a:latin typeface="+mn-lt"/>
              <a:ea typeface="+mn-ea"/>
              <a:cs typeface="+mn-cs"/>
            </a:endParaRPr>
          </a:p>
          <a:p>
            <a:pPr marL="228600" indent="-228600">
              <a:buNone/>
            </a:pPr>
            <a:r>
              <a:rPr lang="en-US" sz="1200" kern="1200" baseline="0" dirty="0" smtClean="0">
                <a:solidFill>
                  <a:schemeClr val="tx1"/>
                </a:solidFill>
                <a:latin typeface="+mn-lt"/>
                <a:ea typeface="+mn-ea"/>
                <a:cs typeface="+mn-cs"/>
              </a:rPr>
              <a:t>SOAP is not so sensitive to the error rate. This reflects that it was developed for SNP genotyping</a:t>
            </a:r>
          </a:p>
          <a:p>
            <a:pPr marL="228600" indent="-228600">
              <a:buNone/>
            </a:pPr>
            <a:r>
              <a:rPr lang="en-US" sz="1200" kern="1200" baseline="0" dirty="0" smtClean="0">
                <a:solidFill>
                  <a:schemeClr val="tx1"/>
                </a:solidFill>
                <a:latin typeface="+mn-lt"/>
                <a:ea typeface="+mn-ea"/>
                <a:cs typeface="+mn-cs"/>
              </a:rPr>
              <a:t>Bowtie, BWA, and </a:t>
            </a:r>
            <a:r>
              <a:rPr lang="en-US" sz="1200" kern="1200" baseline="0" dirty="0" err="1" smtClean="0">
                <a:solidFill>
                  <a:schemeClr val="tx1"/>
                </a:solidFill>
                <a:latin typeface="+mn-lt"/>
                <a:ea typeface="+mn-ea"/>
                <a:cs typeface="+mn-cs"/>
              </a:rPr>
              <a:t>Novoalign</a:t>
            </a:r>
            <a:r>
              <a:rPr lang="en-US" sz="1200" kern="1200" baseline="0" dirty="0" smtClean="0">
                <a:solidFill>
                  <a:schemeClr val="tx1"/>
                </a:solidFill>
                <a:latin typeface="+mn-lt"/>
                <a:ea typeface="+mn-ea"/>
                <a:cs typeface="+mn-cs"/>
              </a:rPr>
              <a:t> are quite sensitive to the error rate.</a:t>
            </a:r>
          </a:p>
          <a:p>
            <a:pPr marL="228600" indent="-228600">
              <a:buAutoNum type="alphaLcParenBoth"/>
            </a:pPr>
            <a:endParaRPr lang="en-US" sz="1200" kern="1200" baseline="0" dirty="0" smtClean="0">
              <a:solidFill>
                <a:schemeClr val="tx1"/>
              </a:solidFill>
              <a:latin typeface="+mn-lt"/>
              <a:ea typeface="+mn-ea"/>
              <a:cs typeface="+mn-cs"/>
            </a:endParaRPr>
          </a:p>
          <a:p>
            <a:pPr marL="228600" indent="-228600">
              <a:buNone/>
            </a:pPr>
            <a:r>
              <a:rPr lang="en-US" sz="1200" kern="1200" baseline="0" dirty="0" smtClean="0">
                <a:solidFill>
                  <a:schemeClr val="tx1"/>
                </a:solidFill>
                <a:latin typeface="+mn-lt"/>
                <a:ea typeface="+mn-ea"/>
                <a:cs typeface="+mn-cs"/>
              </a:rPr>
              <a:t>I don’t like the figures.</a:t>
            </a:r>
          </a:p>
          <a:p>
            <a:pPr marL="228600" indent="-228600">
              <a:buFontTx/>
              <a:buChar char="-"/>
            </a:pPr>
            <a:r>
              <a:rPr lang="en-US" sz="1200" kern="1200" baseline="0" dirty="0" smtClean="0">
                <a:solidFill>
                  <a:schemeClr val="tx1"/>
                </a:solidFill>
                <a:latin typeface="+mn-lt"/>
                <a:ea typeface="+mn-ea"/>
                <a:cs typeface="+mn-cs"/>
              </a:rPr>
              <a:t>Don’t need repeated legend</a:t>
            </a:r>
          </a:p>
          <a:p>
            <a:pPr marL="228600" indent="-228600">
              <a:buFontTx/>
              <a:buChar char="-"/>
            </a:pPr>
            <a:r>
              <a:rPr lang="en-US" dirty="0" smtClean="0"/>
              <a:t>Showing threshold 0 is fine, but I would</a:t>
            </a:r>
            <a:r>
              <a:rPr lang="en-US" baseline="0" dirty="0" smtClean="0"/>
              <a:t> not show only threshold 10 in addition. In practice, use 20 or 30.</a:t>
            </a:r>
          </a:p>
          <a:p>
            <a:pPr marL="228600" indent="-228600">
              <a:buFontTx/>
              <a:buChar char="-"/>
            </a:pPr>
            <a:r>
              <a:rPr lang="en-US" baseline="0" dirty="0" smtClean="0"/>
              <a:t>I would like to see </a:t>
            </a:r>
            <a:r>
              <a:rPr lang="en-US" baseline="0" dirty="0" smtClean="0"/>
              <a:t>how the used-read ratio changes with error rate for various values of the cutoff, not just for a score of 10.</a:t>
            </a:r>
            <a:endParaRPr lang="en-US" dirty="0" smtClean="0"/>
          </a:p>
        </p:txBody>
      </p:sp>
      <p:sp>
        <p:nvSpPr>
          <p:cNvPr id="4" name="Slide Number Placeholder 3"/>
          <p:cNvSpPr>
            <a:spLocks noGrp="1"/>
          </p:cNvSpPr>
          <p:nvPr>
            <p:ph type="sldNum" sz="quarter" idx="10"/>
          </p:nvPr>
        </p:nvSpPr>
        <p:spPr/>
        <p:txBody>
          <a:bodyPr/>
          <a:lstStyle/>
          <a:p>
            <a:fld id="{CA6878BF-4EF3-4AAF-B055-213ABBCA246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Known</a:t>
            </a:r>
            <a:r>
              <a:rPr lang="en-US" baseline="0" dirty="0" smtClean="0"/>
              <a:t> reference genome as opposed to applications based on </a:t>
            </a:r>
            <a:r>
              <a:rPr lang="en-US" i="1" baseline="0" dirty="0" smtClean="0"/>
              <a:t>de novo </a:t>
            </a:r>
            <a:r>
              <a:rPr lang="en-US" baseline="0" dirty="0" smtClean="0"/>
              <a:t>sequencing and assembly, which I discussed in my last journal club presentation</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Fig. 3. Human genome: accuracy with varying </a:t>
            </a:r>
            <a:r>
              <a:rPr lang="en-US" sz="1200" kern="1200" baseline="0" dirty="0" err="1" smtClean="0">
                <a:solidFill>
                  <a:schemeClr val="tx1"/>
                </a:solidFill>
                <a:latin typeface="+mn-lt"/>
                <a:ea typeface="+mn-ea"/>
                <a:cs typeface="+mn-cs"/>
              </a:rPr>
              <a:t>indel</a:t>
            </a:r>
            <a:r>
              <a:rPr lang="en-US" sz="1200" kern="1200" baseline="0" dirty="0" smtClean="0">
                <a:solidFill>
                  <a:schemeClr val="tx1"/>
                </a:solidFill>
                <a:latin typeface="+mn-lt"/>
                <a:ea typeface="+mn-ea"/>
                <a:cs typeface="+mn-cs"/>
              </a:rPr>
              <a:t> sizes when </a:t>
            </a:r>
            <a:r>
              <a:rPr lang="en-US" sz="1200" kern="1200" baseline="0" dirty="0" err="1" smtClean="0">
                <a:solidFill>
                  <a:schemeClr val="tx1"/>
                </a:solidFill>
                <a:latin typeface="+mn-lt"/>
                <a:ea typeface="+mn-ea"/>
                <a:cs typeface="+mn-cs"/>
              </a:rPr>
              <a:t>indel</a:t>
            </a:r>
            <a:r>
              <a:rPr lang="en-US" sz="1200" kern="1200" baseline="0" dirty="0" smtClean="0">
                <a:solidFill>
                  <a:schemeClr val="tx1"/>
                </a:solidFill>
                <a:latin typeface="+mn-lt"/>
                <a:ea typeface="+mn-ea"/>
                <a:cs typeface="+mn-cs"/>
              </a:rPr>
              <a:t> frequency is fixed at 0.05/bp. </a:t>
            </a:r>
          </a:p>
          <a:p>
            <a:pPr marL="228600" indent="-228600">
              <a:buAutoNum type="alphaLcParenBoth"/>
            </a:pPr>
            <a:r>
              <a:rPr lang="en-US" sz="1200" kern="1200" baseline="0" dirty="0" smtClean="0">
                <a:solidFill>
                  <a:schemeClr val="tx1"/>
                </a:solidFill>
                <a:latin typeface="+mn-lt"/>
                <a:ea typeface="+mn-ea"/>
                <a:cs typeface="+mn-cs"/>
              </a:rPr>
              <a:t>mapping quality threshold 0, </a:t>
            </a:r>
          </a:p>
          <a:p>
            <a:pPr marL="228600" indent="-228600">
              <a:buAutoNum type="alphaLcParenBoth"/>
            </a:pPr>
            <a:r>
              <a:rPr lang="en-US" sz="1200" kern="1200" baseline="0" dirty="0" smtClean="0">
                <a:solidFill>
                  <a:schemeClr val="tx1"/>
                </a:solidFill>
                <a:latin typeface="+mn-lt"/>
                <a:ea typeface="+mn-ea"/>
                <a:cs typeface="+mn-cs"/>
              </a:rPr>
              <a:t>same with threshold 10 </a:t>
            </a:r>
          </a:p>
          <a:p>
            <a:pPr marL="228600" indent="-228600">
              <a:buAutoNum type="alphaLcParenBoth"/>
            </a:pPr>
            <a:r>
              <a:rPr lang="en-US" sz="1200" kern="1200" baseline="0" dirty="0" smtClean="0">
                <a:solidFill>
                  <a:schemeClr val="tx1"/>
                </a:solidFill>
                <a:latin typeface="+mn-lt"/>
                <a:ea typeface="+mn-ea"/>
                <a:cs typeface="+mn-cs"/>
              </a:rPr>
              <a:t>proportion of reads that have mapping quality of at least 10. -R and -S suffixes denote relaxed and strict accuracy, respectively.</a:t>
            </a:r>
          </a:p>
          <a:p>
            <a:r>
              <a:rPr lang="en-US" sz="1200" kern="1200" baseline="0" dirty="0" smtClean="0">
                <a:solidFill>
                  <a:schemeClr val="tx1"/>
                </a:solidFill>
                <a:latin typeface="+mn-lt"/>
                <a:ea typeface="+mn-ea"/>
                <a:cs typeface="+mn-cs"/>
              </a:rPr>
              <a:t>At </a:t>
            </a:r>
            <a:r>
              <a:rPr lang="en-US" sz="1200" kern="1200" baseline="0" dirty="0" err="1" smtClean="0">
                <a:solidFill>
                  <a:schemeClr val="tx1"/>
                </a:solidFill>
                <a:latin typeface="+mn-lt"/>
                <a:ea typeface="+mn-ea"/>
                <a:cs typeface="+mn-cs"/>
              </a:rPr>
              <a:t>indel</a:t>
            </a:r>
            <a:r>
              <a:rPr lang="en-US" sz="1200" kern="1200" baseline="0" dirty="0" smtClean="0">
                <a:solidFill>
                  <a:schemeClr val="tx1"/>
                </a:solidFill>
                <a:latin typeface="+mn-lt"/>
                <a:ea typeface="+mn-ea"/>
                <a:cs typeface="+mn-cs"/>
              </a:rPr>
              <a:t> sizes 10 and 16, SOAP discards all reads, producing missing values in (</a:t>
            </a:r>
            <a:r>
              <a:rPr lang="en-US" sz="1200" kern="1200" baseline="0" dirty="0" err="1"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SOAP is again seen to be better for SNP analysis than for coping with </a:t>
            </a:r>
            <a:r>
              <a:rPr lang="en-US" sz="1200" kern="1200" baseline="0" dirty="0" err="1" smtClean="0">
                <a:solidFill>
                  <a:schemeClr val="tx1"/>
                </a:solidFill>
                <a:latin typeface="+mn-lt"/>
                <a:ea typeface="+mn-ea"/>
                <a:cs typeface="+mn-cs"/>
              </a:rPr>
              <a:t>indels</a:t>
            </a:r>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mrFAST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mrsFAST</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Novoalign</a:t>
            </a:r>
            <a:r>
              <a:rPr lang="en-US" sz="1200" kern="1200" baseline="0" dirty="0" smtClean="0">
                <a:solidFill>
                  <a:schemeClr val="tx1"/>
                </a:solidFill>
                <a:latin typeface="+mn-lt"/>
                <a:ea typeface="+mn-ea"/>
                <a:cs typeface="+mn-cs"/>
              </a:rPr>
              <a:t> are fairly robust to long </a:t>
            </a:r>
            <a:r>
              <a:rPr lang="en-US" sz="1200" kern="1200" baseline="0" dirty="0" err="1" smtClean="0">
                <a:solidFill>
                  <a:schemeClr val="tx1"/>
                </a:solidFill>
                <a:latin typeface="+mn-lt"/>
                <a:ea typeface="+mn-ea"/>
                <a:cs typeface="+mn-cs"/>
              </a:rPr>
              <a:t>indels</a:t>
            </a:r>
            <a:r>
              <a:rPr lang="en-US" sz="1200" kern="1200" baseline="0" dirty="0" smtClean="0">
                <a:solidFill>
                  <a:schemeClr val="tx1"/>
                </a:solidFill>
                <a:latin typeface="+mn-lt"/>
                <a:ea typeface="+mn-ea"/>
                <a:cs typeface="+mn-cs"/>
              </a:rPr>
              <a:t> with a cutoff on the quality scores.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Fig. 4. Human genome: accuracy with varying </a:t>
            </a:r>
            <a:r>
              <a:rPr lang="en-US" sz="1200" kern="1200" baseline="0" dirty="0" err="1" smtClean="0">
                <a:solidFill>
                  <a:schemeClr val="tx1"/>
                </a:solidFill>
                <a:latin typeface="+mn-lt"/>
                <a:ea typeface="+mn-ea"/>
                <a:cs typeface="+mn-cs"/>
              </a:rPr>
              <a:t>indel</a:t>
            </a:r>
            <a:r>
              <a:rPr lang="en-US" sz="1200" kern="1200" baseline="0" dirty="0" smtClean="0">
                <a:solidFill>
                  <a:schemeClr val="tx1"/>
                </a:solidFill>
                <a:latin typeface="+mn-lt"/>
                <a:ea typeface="+mn-ea"/>
                <a:cs typeface="+mn-cs"/>
              </a:rPr>
              <a:t> frequencies when mean </a:t>
            </a:r>
            <a:r>
              <a:rPr lang="en-US" sz="1200" kern="1200" baseline="0" dirty="0" err="1" smtClean="0">
                <a:solidFill>
                  <a:schemeClr val="tx1"/>
                </a:solidFill>
                <a:latin typeface="+mn-lt"/>
                <a:ea typeface="+mn-ea"/>
                <a:cs typeface="+mn-cs"/>
              </a:rPr>
              <a:t>indel</a:t>
            </a:r>
            <a:r>
              <a:rPr lang="en-US" sz="1200" kern="1200" baseline="0" dirty="0" smtClean="0">
                <a:solidFill>
                  <a:schemeClr val="tx1"/>
                </a:solidFill>
                <a:latin typeface="+mn-lt"/>
                <a:ea typeface="+mn-ea"/>
                <a:cs typeface="+mn-cs"/>
              </a:rPr>
              <a:t> size is fixed at 2. </a:t>
            </a:r>
          </a:p>
          <a:p>
            <a:pPr marL="228600" indent="-228600">
              <a:buAutoNum type="alphaLcParenBoth"/>
            </a:pPr>
            <a:r>
              <a:rPr lang="en-US" sz="1200" kern="1200" baseline="0" dirty="0" smtClean="0">
                <a:solidFill>
                  <a:schemeClr val="tx1"/>
                </a:solidFill>
                <a:latin typeface="+mn-lt"/>
                <a:ea typeface="+mn-ea"/>
                <a:cs typeface="+mn-cs"/>
              </a:rPr>
              <a:t>mapping quality threshold 0, </a:t>
            </a:r>
          </a:p>
          <a:p>
            <a:pPr marL="228600" indent="-228600">
              <a:buAutoNum type="alphaLcParenBoth"/>
            </a:pPr>
            <a:r>
              <a:rPr lang="en-US" sz="1200" kern="1200" baseline="0" dirty="0" smtClean="0">
                <a:solidFill>
                  <a:schemeClr val="tx1"/>
                </a:solidFill>
                <a:latin typeface="+mn-lt"/>
                <a:ea typeface="+mn-ea"/>
                <a:cs typeface="+mn-cs"/>
              </a:rPr>
              <a:t>Same with threshold 10 </a:t>
            </a:r>
          </a:p>
          <a:p>
            <a:pPr marL="228600" indent="-228600">
              <a:buAutoNum type="alphaLcParenBoth"/>
            </a:pPr>
            <a:r>
              <a:rPr lang="en-US" sz="1200" kern="1200" baseline="0" dirty="0" smtClean="0">
                <a:solidFill>
                  <a:schemeClr val="tx1"/>
                </a:solidFill>
                <a:latin typeface="+mn-lt"/>
                <a:ea typeface="+mn-ea"/>
                <a:cs typeface="+mn-cs"/>
              </a:rPr>
              <a:t>proportion of reads that have mapping quality of at least 10. -R and -S suffixes denote relaxed and strict accuracy, respectively.</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detailed comparison from table than from graphs</a:t>
            </a:r>
          </a:p>
          <a:p>
            <a:r>
              <a:rPr lang="en-US" dirty="0" smtClean="0"/>
              <a:t>Table 4: Reference line shows actual numbers for comparison</a:t>
            </a:r>
          </a:p>
          <a:p>
            <a:r>
              <a:rPr lang="en-US" dirty="0" smtClean="0"/>
              <a:t>Unmapped reads are just the 49 reads with Ns for 4 tools. </a:t>
            </a:r>
            <a:r>
              <a:rPr lang="en-US" dirty="0" err="1" smtClean="0"/>
              <a:t>MPscan</a:t>
            </a:r>
            <a:r>
              <a:rPr lang="en-US" dirty="0" smtClean="0"/>
              <a:t> even mapped some reads with Ns. 3 tools left many reads unmapped.</a:t>
            </a:r>
          </a:p>
          <a:p>
            <a:r>
              <a:rPr lang="en-US" dirty="0" err="1" smtClean="0"/>
              <a:t>Novoalign</a:t>
            </a:r>
            <a:r>
              <a:rPr lang="en-US" baseline="0" dirty="0" smtClean="0"/>
              <a:t> reports the full number of unique reads, but this is a coincidence. It only maps some reads with Ns, so some reads reported as being unique really appear multiple times and were missed in other locations.</a:t>
            </a:r>
            <a:endParaRPr lang="en-US" dirty="0" smtClean="0"/>
          </a:p>
          <a:p>
            <a:r>
              <a:rPr lang="en-US" dirty="0" smtClean="0"/>
              <a:t>Original position</a:t>
            </a:r>
            <a:r>
              <a:rPr lang="en-US" baseline="0" dirty="0" smtClean="0"/>
              <a:t> retrieved: Looked within complete list of returned reads (different approach than for </a:t>
            </a:r>
            <a:r>
              <a:rPr lang="en-US" baseline="0" dirty="0" err="1" smtClean="0"/>
              <a:t>Ruffalo</a:t>
            </a:r>
            <a:r>
              <a:rPr lang="en-US" baseline="0" dirty="0" smtClean="0"/>
              <a:t>)</a:t>
            </a:r>
          </a:p>
          <a:p>
            <a:r>
              <a:rPr lang="en-US" baseline="0" dirty="0" smtClean="0"/>
              <a:t>Unique reads </a:t>
            </a:r>
            <a:r>
              <a:rPr lang="en-US" baseline="0" dirty="0" err="1" smtClean="0"/>
              <a:t>vs</a:t>
            </a:r>
            <a:r>
              <a:rPr lang="en-US" baseline="0" dirty="0" smtClean="0"/>
              <a:t> those with multiple hits</a:t>
            </a:r>
          </a:p>
          <a:p>
            <a:endParaRPr lang="en-US" baseline="0" dirty="0" smtClean="0"/>
          </a:p>
          <a:p>
            <a:r>
              <a:rPr lang="en-US" baseline="0" dirty="0" smtClean="0"/>
              <a:t>Table 6: SOAP and </a:t>
            </a:r>
            <a:r>
              <a:rPr lang="en-US" baseline="0" dirty="0" err="1" smtClean="0"/>
              <a:t>MPscan</a:t>
            </a:r>
            <a:r>
              <a:rPr lang="en-US" baseline="0" dirty="0" smtClean="0"/>
              <a:t> do not allow 3 mismatches and so are not included in the mismatch test.</a:t>
            </a:r>
          </a:p>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a:t>
            </a:r>
            <a:r>
              <a:rPr lang="en-US" baseline="0" dirty="0" smtClean="0"/>
              <a:t>, no need for repeated legend.</a:t>
            </a:r>
          </a:p>
          <a:p>
            <a:r>
              <a:rPr lang="en-US" baseline="0" dirty="0" smtClean="0"/>
              <a:t>I think that mapping time is much more important than indexing time; index once and save the data structure.</a:t>
            </a:r>
          </a:p>
          <a:p>
            <a:r>
              <a:rPr lang="en-US" baseline="0" dirty="0" smtClean="0"/>
              <a:t>Note tools that combine these steps</a:t>
            </a:r>
          </a:p>
          <a:p>
            <a:r>
              <a:rPr lang="en-US" baseline="0" dirty="0" smtClean="0"/>
              <a:t>Tradeoff between indexing and mapping times</a:t>
            </a:r>
          </a:p>
          <a:p>
            <a:r>
              <a:rPr lang="en-US" baseline="0" dirty="0" err="1" smtClean="0"/>
              <a:t>Schbath</a:t>
            </a:r>
            <a:r>
              <a:rPr lang="en-US" baseline="0" dirty="0" smtClean="0"/>
              <a:t>: Since SOAP and GASSST needed so much memory, they were run on a different computer than the other tools</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BWA </a:t>
            </a:r>
            <a:r>
              <a:rPr lang="en-US" dirty="0" smtClean="0"/>
              <a:t>&amp; Bowtie:</a:t>
            </a:r>
            <a:r>
              <a:rPr lang="en-US" baseline="0" dirty="0" smtClean="0"/>
              <a:t> Map non-Ns, get original positions, fast</a:t>
            </a:r>
          </a:p>
          <a:p>
            <a:r>
              <a:rPr lang="en-US" dirty="0" err="1" smtClean="0"/>
              <a:t>Mpscan</a:t>
            </a:r>
            <a:r>
              <a:rPr lang="en-US" dirty="0" smtClean="0"/>
              <a:t>: Good with no errors, can’t handle 3 errors, fast</a:t>
            </a:r>
          </a:p>
          <a:p>
            <a:r>
              <a:rPr lang="en-US" dirty="0" smtClean="0"/>
              <a:t>GASSST: Good</a:t>
            </a:r>
            <a:r>
              <a:rPr lang="en-US" baseline="0" dirty="0" smtClean="0"/>
              <a:t> with no errors, but with errors leave many unmapped, and those that are mapped are often not to the right positions. Slow but </a:t>
            </a:r>
            <a:r>
              <a:rPr lang="en-US" baseline="0" dirty="0" err="1" smtClean="0"/>
              <a:t>threadable</a:t>
            </a:r>
            <a:r>
              <a:rPr lang="en-US" baseline="0" dirty="0" smtClean="0"/>
              <a:t>.</a:t>
            </a:r>
          </a:p>
          <a:p>
            <a:r>
              <a:rPr lang="en-US" baseline="0" dirty="0" err="1" smtClean="0"/>
              <a:t>PerM</a:t>
            </a:r>
            <a:r>
              <a:rPr lang="en-US" baseline="0" dirty="0" smtClean="0"/>
              <a:t>: Leaves many unmapped but returns good positions for those that are mapped</a:t>
            </a:r>
          </a:p>
          <a:p>
            <a:r>
              <a:rPr lang="en-US" baseline="0" dirty="0" err="1" smtClean="0"/>
              <a:t>Novoalign</a:t>
            </a:r>
            <a:r>
              <a:rPr lang="en-US" baseline="0" dirty="0" smtClean="0"/>
              <a:t>: no errors – leaves many unmapped but good positions; errors – opposite</a:t>
            </a:r>
          </a:p>
          <a:p>
            <a:r>
              <a:rPr lang="en-US" baseline="0" dirty="0" smtClean="0"/>
              <a:t>SOAP2: Aimed at SNP genotyping. Has trouble mapping reads that appear multiple times.</a:t>
            </a:r>
          </a:p>
          <a:p>
            <a:r>
              <a:rPr lang="en-US" dirty="0" smtClean="0"/>
              <a:t>BFAST, SSAHA2: Poor accuracy</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878BF-4EF3-4AAF-B055-213ABBCA2461}"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878BF-4EF3-4AAF-B055-213ABBCA246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general algorithmic approaches</a:t>
            </a:r>
          </a:p>
          <a:p>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a:t>
            </a:r>
            <a:r>
              <a:rPr lang="en-US" dirty="0" err="1" smtClean="0"/>
              <a:t>precompute</a:t>
            </a:r>
            <a:r>
              <a:rPr lang="en-US" baseline="0" dirty="0" smtClean="0"/>
              <a:t> information because of the size of the problem</a:t>
            </a:r>
          </a:p>
          <a:p>
            <a:r>
              <a:rPr lang="en-US" baseline="0" dirty="0" smtClean="0"/>
              <a:t>List locations in time  linear in # locations</a:t>
            </a:r>
          </a:p>
          <a:p>
            <a:r>
              <a:rPr lang="en-US" baseline="0" dirty="0" smtClean="0"/>
              <a:t>Prefer to have hash in RAM because of speed considerations</a:t>
            </a:r>
          </a:p>
          <a:p>
            <a:r>
              <a:rPr lang="en-US" baseline="0" dirty="0" smtClean="0"/>
              <a:t>Left end of read has better quality with current technologies</a:t>
            </a:r>
          </a:p>
        </p:txBody>
      </p:sp>
      <p:sp>
        <p:nvSpPr>
          <p:cNvPr id="4" name="Slide Number Placeholder 3"/>
          <p:cNvSpPr>
            <a:spLocks noGrp="1"/>
          </p:cNvSpPr>
          <p:nvPr>
            <p:ph type="sldNum" sz="quarter" idx="10"/>
          </p:nvPr>
        </p:nvSpPr>
        <p:spPr/>
        <p:txBody>
          <a:bodyPr/>
          <a:lstStyle/>
          <a:p>
            <a:fld id="{CA6878BF-4EF3-4AAF-B055-213ABBCA246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FIG. 1. The hashing algorithm.</a:t>
            </a:r>
          </a:p>
          <a:p>
            <a:r>
              <a:rPr lang="en-US" sz="1200" kern="1200" baseline="0" dirty="0" smtClean="0">
                <a:solidFill>
                  <a:schemeClr val="tx1"/>
                </a:solidFill>
                <a:latin typeface="+mn-lt"/>
                <a:ea typeface="+mn-ea"/>
                <a:cs typeface="+mn-cs"/>
              </a:rPr>
              <a:t>(A) The genome is cut into overlapping 3-mers, and their respective positions in the genome are stored.</a:t>
            </a:r>
          </a:p>
          <a:p>
            <a:r>
              <a:rPr lang="en-US" sz="1200" kern="1200" baseline="0" dirty="0" smtClean="0">
                <a:solidFill>
                  <a:schemeClr val="tx1"/>
                </a:solidFill>
                <a:latin typeface="+mn-lt"/>
                <a:ea typeface="+mn-ea"/>
                <a:cs typeface="+mn-cs"/>
              </a:rPr>
              <a:t>(B) The read is cut into 3-mers. The 3-mers from the reads are compared to 3-mers from the genome using a hashing procedure. </a:t>
            </a:r>
          </a:p>
          <a:p>
            <a:r>
              <a:rPr lang="en-US" sz="1200" kern="1200" baseline="0" dirty="0" smtClean="0">
                <a:solidFill>
                  <a:schemeClr val="tx1"/>
                </a:solidFill>
                <a:latin typeface="+mn-lt"/>
                <a:ea typeface="+mn-ea"/>
                <a:cs typeface="+mn-cs"/>
              </a:rPr>
              <a:t>(C) Positions for each seed are sorted and compared to the other seeds. </a:t>
            </a:r>
          </a:p>
          <a:p>
            <a:r>
              <a:rPr lang="en-US" sz="1200" kern="1200" baseline="0" dirty="0" smtClean="0">
                <a:solidFill>
                  <a:schemeClr val="tx1"/>
                </a:solidFill>
                <a:latin typeface="+mn-lt"/>
                <a:ea typeface="+mn-ea"/>
                <a:cs typeface="+mn-cs"/>
              </a:rPr>
              <a:t>(D) Compatible positions are kept.</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non-overlapping k-</a:t>
            </a:r>
            <a:r>
              <a:rPr lang="en-US" dirty="0" err="1" smtClean="0"/>
              <a:t>mers</a:t>
            </a:r>
            <a:r>
              <a:rPr lang="en-US" dirty="0" smtClean="0"/>
              <a:t>,</a:t>
            </a:r>
            <a:r>
              <a:rPr lang="en-US" baseline="0" dirty="0" smtClean="0"/>
              <a:t> if don’t require all to map consistently, can accommodate sequencing errors and genetic variation.</a:t>
            </a:r>
            <a:endParaRPr lang="en-US" dirty="0" smtClean="0"/>
          </a:p>
          <a:p>
            <a:r>
              <a:rPr lang="en-US" sz="1200" kern="1200" baseline="0" dirty="0" smtClean="0">
                <a:solidFill>
                  <a:schemeClr val="tx1"/>
                </a:solidFill>
                <a:latin typeface="+mn-lt"/>
                <a:ea typeface="+mn-ea"/>
                <a:cs typeface="+mn-cs"/>
              </a:rPr>
              <a:t>FIG. 2. The seed and extend algorithm. </a:t>
            </a:r>
          </a:p>
          <a:p>
            <a:pPr marL="228600" indent="-228600">
              <a:buAutoNum type="alphaUcParenBoth"/>
            </a:pPr>
            <a:r>
              <a:rPr lang="en-US" sz="1200" kern="1200" baseline="0" dirty="0" smtClean="0">
                <a:solidFill>
                  <a:schemeClr val="tx1"/>
                </a:solidFill>
                <a:latin typeface="+mn-lt"/>
                <a:ea typeface="+mn-ea"/>
                <a:cs typeface="+mn-cs"/>
              </a:rPr>
              <a:t>A read ATCA is sought for in GATTACA, using seeds of size 2, with one error. </a:t>
            </a:r>
          </a:p>
          <a:p>
            <a:pPr marL="228600" indent="-228600">
              <a:buAutoNum type="alphaUcParenBoth"/>
            </a:pPr>
            <a:r>
              <a:rPr lang="en-US" sz="1200" kern="1200" baseline="0" dirty="0" smtClean="0">
                <a:solidFill>
                  <a:schemeClr val="tx1"/>
                </a:solidFill>
                <a:latin typeface="+mn-lt"/>
                <a:ea typeface="+mn-ea"/>
                <a:cs typeface="+mn-cs"/>
              </a:rPr>
              <a:t>Each seed maps once (left part). </a:t>
            </a:r>
          </a:p>
          <a:p>
            <a:pPr marL="228600" indent="-228600">
              <a:buAutoNum type="alphaUcParenBoth"/>
            </a:pPr>
            <a:r>
              <a:rPr lang="en-US" sz="1200" kern="1200" baseline="0" dirty="0" smtClean="0">
                <a:solidFill>
                  <a:schemeClr val="tx1"/>
                </a:solidFill>
                <a:latin typeface="+mn-lt"/>
                <a:ea typeface="+mn-ea"/>
                <a:cs typeface="+mn-cs"/>
              </a:rPr>
              <a:t>After extension of each seed (right part), it turns out that only one mapping contains only one error.</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Fig 2. (B) A read GTCA is sought for in GATTACA, using spaced seeds of size 2, with two errors.</a:t>
            </a:r>
          </a:p>
          <a:p>
            <a:r>
              <a:rPr lang="en-US" sz="1200" kern="1200" baseline="0" dirty="0" smtClean="0">
                <a:solidFill>
                  <a:schemeClr val="tx1"/>
                </a:solidFill>
                <a:latin typeface="+mn-lt"/>
                <a:ea typeface="+mn-ea"/>
                <a:cs typeface="+mn-cs"/>
              </a:rPr>
              <a:t>Notice that using simple seeds would not retrieve any hit. </a:t>
            </a:r>
          </a:p>
          <a:p>
            <a:r>
              <a:rPr lang="en-US" sz="1200" kern="1200" baseline="0" dirty="0" smtClean="0">
                <a:solidFill>
                  <a:schemeClr val="tx1"/>
                </a:solidFill>
                <a:latin typeface="+mn-lt"/>
                <a:ea typeface="+mn-ea"/>
                <a:cs typeface="+mn-cs"/>
              </a:rPr>
              <a:t>The spaced seed mask is used to generate the seeds: </a:t>
            </a:r>
            <a:r>
              <a:rPr lang="en-US" sz="1200" kern="1200" baseline="0" dirty="0" err="1" smtClean="0">
                <a:solidFill>
                  <a:schemeClr val="tx1"/>
                </a:solidFill>
                <a:latin typeface="+mn-lt"/>
                <a:ea typeface="+mn-ea"/>
                <a:cs typeface="+mn-cs"/>
              </a:rPr>
              <a:t>xC</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xA</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The hashing algorithm retrieves many hits. </a:t>
            </a:r>
          </a:p>
          <a:p>
            <a:r>
              <a:rPr lang="en-US" sz="1200" kern="1200" baseline="0" dirty="0" smtClean="0">
                <a:solidFill>
                  <a:schemeClr val="tx1"/>
                </a:solidFill>
                <a:latin typeface="+mn-lt"/>
                <a:ea typeface="+mn-ea"/>
                <a:cs typeface="+mn-cs"/>
              </a:rPr>
              <a:t>After extension, three hits are kept.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Seed-filter-and-extend</a:t>
            </a:r>
            <a:endParaRPr lang="en-US" dirty="0"/>
          </a:p>
        </p:txBody>
      </p:sp>
      <p:sp>
        <p:nvSpPr>
          <p:cNvPr id="4" name="Slide Number Placeholder 3"/>
          <p:cNvSpPr>
            <a:spLocks noGrp="1"/>
          </p:cNvSpPr>
          <p:nvPr>
            <p:ph type="sldNum" sz="quarter" idx="10"/>
          </p:nvPr>
        </p:nvSpPr>
        <p:spPr/>
        <p:txBody>
          <a:bodyPr/>
          <a:lstStyle/>
          <a:p>
            <a:fld id="{CA6878BF-4EF3-4AAF-B055-213ABBCA246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48B44F4C-8D1A-4B2F-914E-41D39BA436BB}" type="slidenum">
              <a:rPr lang="en-US" smtClean="0"/>
              <a:pPr/>
              <a:t>‹#›</a:t>
            </a:fld>
            <a:endParaRPr lang="en-US"/>
          </a:p>
        </p:txBody>
      </p:sp>
      <p:sp>
        <p:nvSpPr>
          <p:cNvPr id="9" name="Date Placeholder 6"/>
          <p:cNvSpPr>
            <a:spLocks noGrp="1"/>
          </p:cNvSpPr>
          <p:nvPr>
            <p:ph type="dt" sz="half" idx="2"/>
          </p:nvPr>
        </p:nvSpPr>
        <p:spPr>
          <a:xfrm>
            <a:off x="457200" y="6356350"/>
            <a:ext cx="5482952" cy="365125"/>
          </a:xfrm>
          <a:prstGeom prst="rect">
            <a:avLst/>
          </a:prstGeom>
        </p:spPr>
        <p:txBody>
          <a:bodyPr anchor="ctr"/>
          <a:lstStyle>
            <a:lvl1pPr marL="0" algn="l" defTabSz="914400" rtl="0" eaLnBrk="1" latinLnBrk="0" hangingPunct="1">
              <a:defRPr lang="en-US" sz="1200" kern="1200" smtClean="0">
                <a:solidFill>
                  <a:schemeClr val="tx1">
                    <a:tint val="75000"/>
                  </a:schemeClr>
                </a:solidFill>
                <a:latin typeface="+mn-lt"/>
                <a:ea typeface="+mn-ea"/>
                <a:cs typeface="+mn-cs"/>
              </a:defRPr>
            </a:lvl1pPr>
          </a:lstStyle>
          <a:p>
            <a:r>
              <a:rPr lang="en-US" smtClean="0"/>
              <a:t>Comparing tools for mapping NGS reads – Hershel Safer</a:t>
            </a:r>
            <a:endParaRPr lang="en-US" dirty="0" smtClean="0"/>
          </a:p>
        </p:txBody>
      </p:sp>
      <p:sp>
        <p:nvSpPr>
          <p:cNvPr id="10" name="Footer Placeholder 8"/>
          <p:cNvSpPr>
            <a:spLocks noGrp="1"/>
          </p:cNvSpPr>
          <p:nvPr>
            <p:ph type="ftr" sz="quarter" idx="3"/>
          </p:nvPr>
        </p:nvSpPr>
        <p:spPr>
          <a:xfrm>
            <a:off x="6012160" y="6356350"/>
            <a:ext cx="1656184" cy="365125"/>
          </a:xfrm>
          <a:prstGeom prst="rect">
            <a:avLst/>
          </a:prstGeom>
        </p:spPr>
        <p:txBody>
          <a:bodyPr anchor="ctr"/>
          <a:lstStyle>
            <a:lvl1pPr marL="0" algn="ctr" defTabSz="914400" rtl="0" eaLnBrk="1" latinLnBrk="0" hangingPunct="1">
              <a:defRPr lang="en-US" sz="1200" kern="1200" smtClean="0">
                <a:solidFill>
                  <a:schemeClr val="tx1">
                    <a:tint val="75000"/>
                  </a:schemeClr>
                </a:solidFill>
                <a:latin typeface="+mn-lt"/>
                <a:ea typeface="+mn-ea"/>
                <a:cs typeface="+mn-cs"/>
              </a:defRPr>
            </a:lvl1pPr>
          </a:lstStyle>
          <a:p>
            <a:r>
              <a:rPr lang="en-US" smtClean="0"/>
              <a:t>11 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5" name="Footer Placeholder 4"/>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a:p>
        </p:txBody>
      </p:sp>
      <p:sp>
        <p:nvSpPr>
          <p:cNvPr id="6" name="Slide Number Placeholder 5"/>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5" name="Footer Placeholder 4"/>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a:p>
        </p:txBody>
      </p:sp>
      <p:sp>
        <p:nvSpPr>
          <p:cNvPr id="6" name="Slide Number Placeholder 5"/>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lgn="just">
              <a:spcBef>
                <a:spcPts val="0"/>
              </a:spcBef>
              <a:spcAft>
                <a:spcPts val="1200"/>
              </a:spcAft>
              <a:buFontTx/>
              <a:buNone/>
              <a:defRPr/>
            </a:lvl1pPr>
            <a:lvl2pPr marL="504000" indent="-252000" algn="just">
              <a:spcBef>
                <a:spcPts val="0"/>
              </a:spcBef>
              <a:spcAft>
                <a:spcPts val="1200"/>
              </a:spcAft>
              <a:defRPr/>
            </a:lvl2pPr>
            <a:lvl3pPr marL="756000" indent="-252000" algn="just">
              <a:spcBef>
                <a:spcPts val="0"/>
              </a:spcBef>
              <a:spcAft>
                <a:spcPts val="1200"/>
              </a:spcAft>
              <a:defRPr/>
            </a:lvl3pPr>
            <a:lvl4pPr algn="just">
              <a:defRPr/>
            </a:lvl4pPr>
            <a:lvl5pPr algn="ju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5482952" cy="365125"/>
          </a:xfrm>
          <a:prstGeom prst="rect">
            <a:avLst/>
          </a:prstGeom>
        </p:spPr>
        <p:txBody>
          <a:bodyPr/>
          <a:lstStyle/>
          <a:p>
            <a:r>
              <a:rPr lang="en-US" smtClean="0"/>
              <a:t>Comparing tools for mapping NGS reads – Hershel Safer</a:t>
            </a:r>
            <a:endParaRPr lang="en-US" dirty="0"/>
          </a:p>
        </p:txBody>
      </p:sp>
      <p:sp>
        <p:nvSpPr>
          <p:cNvPr id="8" name="Slide Number Placeholder 7"/>
          <p:cNvSpPr>
            <a:spLocks noGrp="1"/>
          </p:cNvSpPr>
          <p:nvPr>
            <p:ph type="sldNum" sz="quarter" idx="11"/>
          </p:nvPr>
        </p:nvSpPr>
        <p:spPr/>
        <p:txBody>
          <a:bodyPr/>
          <a:lstStyle/>
          <a:p>
            <a:r>
              <a:rPr lang="en-US" smtClean="0"/>
              <a:t>Page </a:t>
            </a:r>
            <a:fld id="{48B44F4C-8D1A-4B2F-914E-41D39BA436BB}" type="slidenum">
              <a:rPr lang="en-US" smtClean="0"/>
              <a:pPr/>
              <a:t>‹#›</a:t>
            </a:fld>
            <a:endParaRPr lang="en-US" dirty="0"/>
          </a:p>
        </p:txBody>
      </p:sp>
      <p:sp>
        <p:nvSpPr>
          <p:cNvPr id="9" name="Footer Placeholder 8"/>
          <p:cNvSpPr>
            <a:spLocks noGrp="1"/>
          </p:cNvSpPr>
          <p:nvPr>
            <p:ph type="ftr" sz="quarter" idx="12"/>
          </p:nvPr>
        </p:nvSpPr>
        <p:spPr>
          <a:xfrm>
            <a:off x="6012160" y="6356350"/>
            <a:ext cx="1656184" cy="365125"/>
          </a:xfrm>
          <a:prstGeom prst="rect">
            <a:avLst/>
          </a:prstGeom>
        </p:spPr>
        <p:txBody>
          <a:bodyPr/>
          <a:lstStyle/>
          <a:p>
            <a:r>
              <a:rPr lang="en-US" smtClean="0"/>
              <a:t>11 July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5" name="Footer Placeholder 4"/>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6" name="Slide Number Placeholder 5"/>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6" name="Footer Placeholder 5"/>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7" name="Slide Number Placeholder 6"/>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8" name="Footer Placeholder 7"/>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9" name="Slide Number Placeholder 8"/>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4" name="Footer Placeholder 3"/>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5" name="Slide Number Placeholder 4"/>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3" name="Footer Placeholder 2"/>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4" name="Slide Number Placeholder 3"/>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6" name="Footer Placeholder 5"/>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7" name="Slide Number Placeholder 6"/>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4258816" cy="365125"/>
          </a:xfrm>
          <a:prstGeom prst="rect">
            <a:avLst/>
          </a:prstGeom>
        </p:spPr>
        <p:txBody>
          <a:bodyPr/>
          <a:lstStyle/>
          <a:p>
            <a:r>
              <a:rPr lang="en-US" smtClean="0"/>
              <a:t>Comparing tools for mapping NGS reads – Hershel Safer</a:t>
            </a:r>
            <a:endParaRPr lang="en-US"/>
          </a:p>
        </p:txBody>
      </p:sp>
      <p:sp>
        <p:nvSpPr>
          <p:cNvPr id="6" name="Footer Placeholder 5"/>
          <p:cNvSpPr>
            <a:spLocks noGrp="1"/>
          </p:cNvSpPr>
          <p:nvPr>
            <p:ph type="ftr" sz="quarter" idx="11"/>
          </p:nvPr>
        </p:nvSpPr>
        <p:spPr>
          <a:xfrm>
            <a:off x="4772744" y="6356350"/>
            <a:ext cx="2895600" cy="365125"/>
          </a:xfrm>
          <a:prstGeom prst="rect">
            <a:avLst/>
          </a:prstGeom>
        </p:spPr>
        <p:txBody>
          <a:bodyPr/>
          <a:lstStyle/>
          <a:p>
            <a:r>
              <a:rPr lang="en-US" smtClean="0"/>
              <a:t>11 July 2012</a:t>
            </a:r>
            <a:endParaRPr lang="en-US" dirty="0"/>
          </a:p>
        </p:txBody>
      </p:sp>
      <p:sp>
        <p:nvSpPr>
          <p:cNvPr id="7" name="Slide Number Placeholder 6"/>
          <p:cNvSpPr>
            <a:spLocks noGrp="1"/>
          </p:cNvSpPr>
          <p:nvPr>
            <p:ph type="sldNum" sz="quarter" idx="12"/>
          </p:nvPr>
        </p:nvSpPr>
        <p:spPr/>
        <p:txBody>
          <a:bodyPr/>
          <a:lstStyle/>
          <a:p>
            <a:fld id="{48B44F4C-8D1A-4B2F-914E-41D39BA436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207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08720"/>
            <a:ext cx="8229600" cy="54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7740352" y="6356350"/>
            <a:ext cx="9464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Page </a:t>
            </a:r>
            <a:fld id="{48B44F4C-8D1A-4B2F-914E-41D39BA436BB}" type="slidenum">
              <a:rPr lang="en-US" smtClean="0"/>
              <a:pPr/>
              <a:t>‹#›</a:t>
            </a:fld>
            <a:endParaRPr lang="en-US" dirty="0"/>
          </a:p>
        </p:txBody>
      </p:sp>
      <p:cxnSp>
        <p:nvCxnSpPr>
          <p:cNvPr id="10" name="Straight Connector 9"/>
          <p:cNvCxnSpPr/>
          <p:nvPr userDrawn="1"/>
        </p:nvCxnSpPr>
        <p:spPr>
          <a:xfrm>
            <a:off x="467544" y="836712"/>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67544" y="635760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e Placeholder 6"/>
          <p:cNvSpPr>
            <a:spLocks noGrp="1"/>
          </p:cNvSpPr>
          <p:nvPr>
            <p:ph type="dt" sz="half" idx="2"/>
          </p:nvPr>
        </p:nvSpPr>
        <p:spPr>
          <a:xfrm>
            <a:off x="457200" y="6356350"/>
            <a:ext cx="5482952" cy="365125"/>
          </a:xfrm>
          <a:prstGeom prst="rect">
            <a:avLst/>
          </a:prstGeom>
        </p:spPr>
        <p:txBody>
          <a:bodyPr anchor="ctr"/>
          <a:lstStyle>
            <a:lvl1pPr marL="0" algn="l" defTabSz="914400" rtl="0" eaLnBrk="1" latinLnBrk="0" hangingPunct="1">
              <a:defRPr lang="en-US" sz="1200" kern="1200" smtClean="0">
                <a:solidFill>
                  <a:schemeClr val="tx1">
                    <a:tint val="75000"/>
                  </a:schemeClr>
                </a:solidFill>
                <a:latin typeface="+mn-lt"/>
                <a:ea typeface="+mn-ea"/>
                <a:cs typeface="+mn-cs"/>
              </a:defRPr>
            </a:lvl1pPr>
          </a:lstStyle>
          <a:p>
            <a:r>
              <a:rPr lang="en-US" smtClean="0"/>
              <a:t>Comparing tools for mapping NGS reads – Hershel Safer</a:t>
            </a:r>
            <a:endParaRPr lang="en-US" dirty="0"/>
          </a:p>
        </p:txBody>
      </p:sp>
      <p:sp>
        <p:nvSpPr>
          <p:cNvPr id="14" name="Footer Placeholder 8"/>
          <p:cNvSpPr>
            <a:spLocks noGrp="1"/>
          </p:cNvSpPr>
          <p:nvPr>
            <p:ph type="ftr" sz="quarter" idx="3"/>
          </p:nvPr>
        </p:nvSpPr>
        <p:spPr>
          <a:xfrm>
            <a:off x="6012160" y="6356350"/>
            <a:ext cx="1656184" cy="365125"/>
          </a:xfrm>
          <a:prstGeom prst="rect">
            <a:avLst/>
          </a:prstGeom>
        </p:spPr>
        <p:txBody>
          <a:bodyPr anchor="ctr"/>
          <a:lstStyle>
            <a:lvl1pPr marL="0" algn="ctr" defTabSz="914400" rtl="0" eaLnBrk="1" latinLnBrk="0" hangingPunct="1">
              <a:defRPr lang="en-US" sz="1200" kern="1200" smtClean="0">
                <a:solidFill>
                  <a:schemeClr val="tx1">
                    <a:tint val="75000"/>
                  </a:schemeClr>
                </a:solidFill>
                <a:latin typeface="+mn-lt"/>
                <a:ea typeface="+mn-ea"/>
                <a:cs typeface="+mn-cs"/>
              </a:defRPr>
            </a:lvl1pPr>
          </a:lstStyle>
          <a:p>
            <a:r>
              <a:rPr lang="en-US" smtClean="0"/>
              <a:t>11 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000" kern="1200">
          <a:solidFill>
            <a:schemeClr val="tx1"/>
          </a:solidFill>
          <a:latin typeface="+mj-lt"/>
          <a:ea typeface="+mj-ea"/>
          <a:cs typeface="+mj-cs"/>
        </a:defRPr>
      </a:lvl1pPr>
    </p:titleStyle>
    <p:bodyStyle>
      <a:lvl1pPr marL="342900" indent="-342900" algn="just"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just"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just"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ovocraft.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tools for mapping NGS reads</a:t>
            </a:r>
            <a:endParaRPr lang="en-US" dirty="0"/>
          </a:p>
        </p:txBody>
      </p:sp>
      <p:sp>
        <p:nvSpPr>
          <p:cNvPr id="3" name="Content Placeholder 2"/>
          <p:cNvSpPr>
            <a:spLocks noGrp="1"/>
          </p:cNvSpPr>
          <p:nvPr>
            <p:ph idx="1"/>
          </p:nvPr>
        </p:nvSpPr>
        <p:spPr/>
        <p:txBody>
          <a:bodyPr>
            <a:normAutofit/>
          </a:bodyPr>
          <a:lstStyle/>
          <a:p>
            <a:pPr>
              <a:spcAft>
                <a:spcPts val="0"/>
              </a:spcAft>
            </a:pPr>
            <a:r>
              <a:rPr lang="en-US" dirty="0" err="1" smtClean="0"/>
              <a:t>Ruffalo</a:t>
            </a:r>
            <a:r>
              <a:rPr lang="en-US" dirty="0" smtClean="0"/>
              <a:t> M, </a:t>
            </a:r>
            <a:r>
              <a:rPr lang="en-US" dirty="0" err="1" smtClean="0"/>
              <a:t>LaFramboise</a:t>
            </a:r>
            <a:r>
              <a:rPr lang="en-US" dirty="0" smtClean="0"/>
              <a:t> T, </a:t>
            </a:r>
            <a:r>
              <a:rPr lang="en-US" dirty="0" err="1" smtClean="0"/>
              <a:t>Koyutürk</a:t>
            </a:r>
            <a:r>
              <a:rPr lang="en-US" dirty="0" smtClean="0"/>
              <a:t> M. (2011), “Comparative analysis of algorithms for next-generation sequencing read alignment.” </a:t>
            </a:r>
            <a:r>
              <a:rPr lang="en-US" i="1" dirty="0" smtClean="0"/>
              <a:t>Bioinformatics</a:t>
            </a:r>
            <a:r>
              <a:rPr lang="en-US" dirty="0" smtClean="0"/>
              <a:t>, 27 (20):2790-2796. </a:t>
            </a:r>
          </a:p>
          <a:p>
            <a:r>
              <a:rPr lang="en-US" dirty="0" smtClean="0"/>
              <a:t>doi:10.1093/bioinformatics/btr477.</a:t>
            </a:r>
          </a:p>
          <a:p>
            <a:r>
              <a:rPr lang="en-US" dirty="0" err="1" smtClean="0"/>
              <a:t>Schbath</a:t>
            </a:r>
            <a:r>
              <a:rPr lang="en-US" dirty="0" smtClean="0"/>
              <a:t> S, Martin V, </a:t>
            </a:r>
            <a:r>
              <a:rPr lang="en-US" dirty="0" err="1" smtClean="0"/>
              <a:t>Zytnicki</a:t>
            </a:r>
            <a:r>
              <a:rPr lang="en-US" dirty="0" smtClean="0"/>
              <a:t> M, </a:t>
            </a:r>
            <a:r>
              <a:rPr lang="en-US" dirty="0" err="1" smtClean="0"/>
              <a:t>Fayolle</a:t>
            </a:r>
            <a:r>
              <a:rPr lang="en-US" dirty="0" smtClean="0"/>
              <a:t> J, </a:t>
            </a:r>
            <a:r>
              <a:rPr lang="en-US" dirty="0" err="1" smtClean="0"/>
              <a:t>Loux</a:t>
            </a:r>
            <a:r>
              <a:rPr lang="en-US" dirty="0" smtClean="0"/>
              <a:t> V, </a:t>
            </a:r>
            <a:r>
              <a:rPr lang="en-US" dirty="0" err="1" smtClean="0"/>
              <a:t>Gibrat</a:t>
            </a:r>
            <a:r>
              <a:rPr lang="en-US" dirty="0" smtClean="0"/>
              <a:t> JF (2012), “Mapping reads on a genomic sequence: an algorithmic overview and a practical comparative analysis.” </a:t>
            </a:r>
            <a:r>
              <a:rPr lang="en-US" i="1" dirty="0" smtClean="0"/>
              <a:t>J Computational Biology</a:t>
            </a:r>
            <a:r>
              <a:rPr lang="en-US" dirty="0" smtClean="0"/>
              <a:t>, 19(6): 796-813. doi:10.1089/cmb.2012.0022.</a:t>
            </a:r>
          </a:p>
          <a:p>
            <a:endParaRPr lang="en-US" dirty="0" smtClean="0"/>
          </a:p>
          <a:p>
            <a:pPr algn="ctr"/>
            <a:r>
              <a:rPr lang="en-US" dirty="0" smtClean="0"/>
              <a:t>Presented by Hershel Safer</a:t>
            </a:r>
          </a:p>
          <a:p>
            <a:pPr algn="ctr"/>
            <a:r>
              <a:rPr lang="en-US" dirty="0" smtClean="0"/>
              <a:t>in Ron Shamir’s group meeting </a:t>
            </a:r>
          </a:p>
          <a:p>
            <a:pPr algn="ctr"/>
            <a:r>
              <a:rPr lang="en-US" dirty="0" smtClean="0"/>
              <a:t>on 11/7/2012</a:t>
            </a:r>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 trees</a:t>
            </a:r>
            <a:endParaRPr lang="en-US" dirty="0"/>
          </a:p>
        </p:txBody>
      </p:sp>
      <p:sp>
        <p:nvSpPr>
          <p:cNvPr id="3" name="Content Placeholder 2"/>
          <p:cNvSpPr>
            <a:spLocks noGrp="1"/>
          </p:cNvSpPr>
          <p:nvPr>
            <p:ph idx="1"/>
          </p:nvPr>
        </p:nvSpPr>
        <p:spPr/>
        <p:txBody>
          <a:bodyPr/>
          <a:lstStyle/>
          <a:p>
            <a:r>
              <a:rPr lang="en-US" dirty="0" smtClean="0"/>
              <a:t>In a suffix tree, paths from the root to the leaves are in one-to-one correspondence with the suffixes of a string (the genome).</a:t>
            </a:r>
          </a:p>
          <a:p>
            <a:r>
              <a:rPr lang="en-US" dirty="0" smtClean="0"/>
              <a:t>Genome = GATTACA</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Can build tree in space and time proportional to genome length, but it still takes a lot of space for the human genome. </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10</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7" name="Picture 6" descr="schbath fig 3.jpg"/>
          <p:cNvPicPr>
            <a:picLocks noChangeAspect="1"/>
          </p:cNvPicPr>
          <p:nvPr/>
        </p:nvPicPr>
        <p:blipFill>
          <a:blip r:embed="rId3" cstate="print"/>
          <a:stretch>
            <a:fillRect/>
          </a:stretch>
        </p:blipFill>
        <p:spPr>
          <a:xfrm>
            <a:off x="3667844" y="1854115"/>
            <a:ext cx="4000500" cy="3087053"/>
          </a:xfrm>
          <a:prstGeom prst="rect">
            <a:avLst/>
          </a:prstGeom>
          <a:ln>
            <a:solidFill>
              <a:schemeClr val="accent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 arrays</a:t>
            </a:r>
            <a:endParaRPr lang="en-US" dirty="0"/>
          </a:p>
        </p:txBody>
      </p:sp>
      <p:sp>
        <p:nvSpPr>
          <p:cNvPr id="3" name="Content Placeholder 2"/>
          <p:cNvSpPr>
            <a:spLocks noGrp="1"/>
          </p:cNvSpPr>
          <p:nvPr>
            <p:ph idx="1"/>
          </p:nvPr>
        </p:nvSpPr>
        <p:spPr/>
        <p:txBody>
          <a:bodyPr/>
          <a:lstStyle/>
          <a:p>
            <a:r>
              <a:rPr lang="en-US" dirty="0" smtClean="0"/>
              <a:t>A </a:t>
            </a:r>
            <a:r>
              <a:rPr lang="en-US" i="1" dirty="0" smtClean="0"/>
              <a:t>suffix array</a:t>
            </a:r>
            <a:r>
              <a:rPr lang="en-US" dirty="0" smtClean="0"/>
              <a:t> is the set of suffixes of a string, sorted lexicographically.</a:t>
            </a:r>
          </a:p>
          <a:p>
            <a:r>
              <a:rPr lang="en-US" dirty="0" smtClean="0"/>
              <a:t>Store only the position at which each suffix begins. Together with a single copy of the string, this is sufficient to recover every suffix and saves a lot of space.</a:t>
            </a:r>
          </a:p>
          <a:p>
            <a:r>
              <a:rPr lang="en-US" dirty="0" smtClean="0"/>
              <a:t>A suffix array is a list of numbers.</a:t>
            </a:r>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11</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graphicFrame>
        <p:nvGraphicFramePr>
          <p:cNvPr id="8" name="Table 7"/>
          <p:cNvGraphicFramePr>
            <a:graphicFrameLocks noGrp="1"/>
          </p:cNvGraphicFramePr>
          <p:nvPr/>
        </p:nvGraphicFramePr>
        <p:xfrm>
          <a:off x="4716016" y="2899752"/>
          <a:ext cx="4068000" cy="3337560"/>
        </p:xfrm>
        <a:graphic>
          <a:graphicData uri="http://schemas.openxmlformats.org/drawingml/2006/table">
            <a:tbl>
              <a:tblPr firstRow="1" bandRow="1">
                <a:tableStyleId>{5C22544A-7EE6-4342-B048-85BDC9FD1C3A}</a:tableStyleId>
              </a:tblPr>
              <a:tblGrid>
                <a:gridCol w="1356000"/>
                <a:gridCol w="1668335"/>
                <a:gridCol w="1043665"/>
              </a:tblGrid>
              <a:tr h="370840">
                <a:tc>
                  <a:txBody>
                    <a:bodyPr/>
                    <a:lstStyle/>
                    <a:p>
                      <a:r>
                        <a:rPr lang="en-US" dirty="0" smtClean="0">
                          <a:solidFill>
                            <a:schemeClr val="tx1"/>
                          </a:solidFill>
                        </a:rPr>
                        <a:t>Suffixes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Sorted suffixes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Positions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GATTACA$</a:t>
                      </a:r>
                      <a:endParaRPr lang="en-US" dirty="0"/>
                    </a:p>
                  </a:txBody>
                  <a:tcPr>
                    <a:lnT w="12700" cap="flat" cmpd="sng" algn="ctr">
                      <a:solidFill>
                        <a:schemeClr val="tx1"/>
                      </a:solidFill>
                      <a:prstDash val="solid"/>
                      <a:round/>
                      <a:headEnd type="none" w="med" len="med"/>
                      <a:tailEnd type="none" w="med" len="med"/>
                    </a:lnT>
                    <a:noFill/>
                  </a:tcPr>
                </a:tc>
                <a:tc>
                  <a:txBody>
                    <a:bodyPr/>
                    <a:lstStyle/>
                    <a:p>
                      <a:r>
                        <a:rPr lang="en-US" dirty="0" smtClean="0"/>
                        <a:t>ACA$</a:t>
                      </a:r>
                      <a:endParaRPr lang="en-US" dirty="0"/>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noFill/>
                  </a:tcPr>
                </a:tc>
              </a:tr>
              <a:tr h="370840">
                <a:tc>
                  <a:txBody>
                    <a:bodyPr/>
                    <a:lstStyle/>
                    <a:p>
                      <a:r>
                        <a:rPr lang="en-US" dirty="0" smtClean="0"/>
                        <a:t>ATTACA$</a:t>
                      </a:r>
                      <a:endParaRPr lang="en-US" dirty="0"/>
                    </a:p>
                  </a:txBody>
                  <a:tcPr>
                    <a:noFill/>
                  </a:tcPr>
                </a:tc>
                <a:tc>
                  <a:txBody>
                    <a:bodyPr/>
                    <a:lstStyle/>
                    <a:p>
                      <a:r>
                        <a:rPr lang="en-US" dirty="0" smtClean="0"/>
                        <a:t>ATTACA$</a:t>
                      </a:r>
                      <a:endParaRPr lang="en-US" dirty="0"/>
                    </a:p>
                  </a:txBody>
                  <a:tcPr>
                    <a:noFill/>
                  </a:tcPr>
                </a:tc>
                <a:tc>
                  <a:txBody>
                    <a:bodyPr/>
                    <a:lstStyle/>
                    <a:p>
                      <a:pPr algn="ctr"/>
                      <a:r>
                        <a:rPr lang="en-US" dirty="0" smtClean="0"/>
                        <a:t>2</a:t>
                      </a:r>
                      <a:endParaRPr lang="en-US" dirty="0"/>
                    </a:p>
                  </a:txBody>
                  <a:tcPr>
                    <a:noFill/>
                  </a:tcPr>
                </a:tc>
              </a:tr>
              <a:tr h="370840">
                <a:tc>
                  <a:txBody>
                    <a:bodyPr/>
                    <a:lstStyle/>
                    <a:p>
                      <a:r>
                        <a:rPr lang="en-US" dirty="0" smtClean="0"/>
                        <a:t>TTACA$</a:t>
                      </a:r>
                      <a:endParaRPr lang="en-US" dirty="0"/>
                    </a:p>
                  </a:txBody>
                  <a:tcPr>
                    <a:noFill/>
                  </a:tcPr>
                </a:tc>
                <a:tc>
                  <a:txBody>
                    <a:bodyPr/>
                    <a:lstStyle/>
                    <a:p>
                      <a:r>
                        <a:rPr lang="en-US" dirty="0" smtClean="0"/>
                        <a:t>A$</a:t>
                      </a:r>
                      <a:endParaRPr lang="en-US" dirty="0"/>
                    </a:p>
                  </a:txBody>
                  <a:tcPr>
                    <a:noFill/>
                  </a:tcPr>
                </a:tc>
                <a:tc>
                  <a:txBody>
                    <a:bodyPr/>
                    <a:lstStyle/>
                    <a:p>
                      <a:pPr algn="ctr"/>
                      <a:r>
                        <a:rPr lang="en-US" dirty="0" smtClean="0"/>
                        <a:t>7</a:t>
                      </a:r>
                      <a:endParaRPr lang="en-US" dirty="0"/>
                    </a:p>
                  </a:txBody>
                  <a:tcPr>
                    <a:noFill/>
                  </a:tcPr>
                </a:tc>
              </a:tr>
              <a:tr h="370840">
                <a:tc>
                  <a:txBody>
                    <a:bodyPr/>
                    <a:lstStyle/>
                    <a:p>
                      <a:r>
                        <a:rPr lang="en-US" dirty="0" smtClean="0"/>
                        <a:t>TACA$</a:t>
                      </a:r>
                      <a:endParaRPr lang="en-US" dirty="0"/>
                    </a:p>
                  </a:txBody>
                  <a:tcPr>
                    <a:noFill/>
                  </a:tcPr>
                </a:tc>
                <a:tc>
                  <a:txBody>
                    <a:bodyPr/>
                    <a:lstStyle/>
                    <a:p>
                      <a:r>
                        <a:rPr lang="en-US" dirty="0" smtClean="0"/>
                        <a:t>CA$</a:t>
                      </a:r>
                      <a:endParaRPr lang="en-US" dirty="0"/>
                    </a:p>
                  </a:txBody>
                  <a:tcPr>
                    <a:noFill/>
                  </a:tcPr>
                </a:tc>
                <a:tc>
                  <a:txBody>
                    <a:bodyPr/>
                    <a:lstStyle/>
                    <a:p>
                      <a:pPr algn="ctr"/>
                      <a:r>
                        <a:rPr lang="en-US" dirty="0" smtClean="0"/>
                        <a:t>6</a:t>
                      </a:r>
                      <a:endParaRPr lang="en-US" dirty="0"/>
                    </a:p>
                  </a:txBody>
                  <a:tcPr>
                    <a:noFill/>
                  </a:tcPr>
                </a:tc>
              </a:tr>
              <a:tr h="370840">
                <a:tc>
                  <a:txBody>
                    <a:bodyPr/>
                    <a:lstStyle/>
                    <a:p>
                      <a:r>
                        <a:rPr lang="en-US" dirty="0" smtClean="0"/>
                        <a:t>ACA$</a:t>
                      </a:r>
                      <a:endParaRPr lang="en-US" dirty="0"/>
                    </a:p>
                  </a:txBody>
                  <a:tcPr>
                    <a:noFill/>
                  </a:tcPr>
                </a:tc>
                <a:tc>
                  <a:txBody>
                    <a:bodyPr/>
                    <a:lstStyle/>
                    <a:p>
                      <a:r>
                        <a:rPr lang="en-US" dirty="0" smtClean="0"/>
                        <a:t>GATTACA$</a:t>
                      </a:r>
                      <a:endParaRPr lang="en-US" dirty="0"/>
                    </a:p>
                  </a:txBody>
                  <a:tcPr>
                    <a:noFill/>
                  </a:tcPr>
                </a:tc>
                <a:tc>
                  <a:txBody>
                    <a:bodyPr/>
                    <a:lstStyle/>
                    <a:p>
                      <a:pPr algn="ctr"/>
                      <a:r>
                        <a:rPr lang="en-US" dirty="0" smtClean="0"/>
                        <a:t>1</a:t>
                      </a:r>
                      <a:endParaRPr lang="en-US" dirty="0"/>
                    </a:p>
                  </a:txBody>
                  <a:tcPr>
                    <a:noFill/>
                  </a:tcPr>
                </a:tc>
              </a:tr>
              <a:tr h="370840">
                <a:tc>
                  <a:txBody>
                    <a:bodyPr/>
                    <a:lstStyle/>
                    <a:p>
                      <a:r>
                        <a:rPr lang="en-US" dirty="0" smtClean="0"/>
                        <a:t>CA$</a:t>
                      </a:r>
                      <a:endParaRPr lang="en-US" dirty="0"/>
                    </a:p>
                  </a:txBody>
                  <a:tcPr>
                    <a:noFill/>
                  </a:tcPr>
                </a:tc>
                <a:tc>
                  <a:txBody>
                    <a:bodyPr/>
                    <a:lstStyle/>
                    <a:p>
                      <a:r>
                        <a:rPr lang="en-US" dirty="0" smtClean="0"/>
                        <a:t>TACA$</a:t>
                      </a:r>
                      <a:endParaRPr lang="en-US" dirty="0"/>
                    </a:p>
                  </a:txBody>
                  <a:tcPr>
                    <a:noFill/>
                  </a:tcPr>
                </a:tc>
                <a:tc>
                  <a:txBody>
                    <a:bodyPr/>
                    <a:lstStyle/>
                    <a:p>
                      <a:pPr algn="ctr"/>
                      <a:r>
                        <a:rPr lang="en-US" dirty="0" smtClean="0"/>
                        <a:t>4</a:t>
                      </a:r>
                      <a:endParaRPr lang="en-US" dirty="0"/>
                    </a:p>
                  </a:txBody>
                  <a:tcPr>
                    <a:noFill/>
                  </a:tcPr>
                </a:tc>
              </a:tr>
              <a:tr h="370840">
                <a:tc>
                  <a:txBody>
                    <a:bodyPr/>
                    <a:lstStyle/>
                    <a:p>
                      <a:r>
                        <a:rPr lang="en-US" dirty="0" smtClean="0"/>
                        <a:t>A$</a:t>
                      </a:r>
                      <a:endParaRPr lang="en-US" dirty="0"/>
                    </a:p>
                  </a:txBody>
                  <a:tcPr>
                    <a:noFill/>
                  </a:tcPr>
                </a:tc>
                <a:tc>
                  <a:txBody>
                    <a:bodyPr/>
                    <a:lstStyle/>
                    <a:p>
                      <a:r>
                        <a:rPr lang="en-US" dirty="0" smtClean="0"/>
                        <a:t>TTACA$</a:t>
                      </a:r>
                      <a:endParaRPr lang="en-US" dirty="0"/>
                    </a:p>
                  </a:txBody>
                  <a:tcPr>
                    <a:noFill/>
                  </a:tcPr>
                </a:tc>
                <a:tc>
                  <a:txBody>
                    <a:bodyPr/>
                    <a:lstStyle/>
                    <a:p>
                      <a:pPr algn="ctr"/>
                      <a:r>
                        <a:rPr lang="en-US" dirty="0" smtClean="0"/>
                        <a:t>3</a:t>
                      </a:r>
                      <a:endParaRPr lang="en-US" dirty="0"/>
                    </a:p>
                  </a:txBody>
                  <a:tcPr>
                    <a:noFill/>
                  </a:tcPr>
                </a:tc>
              </a:tr>
              <a:tr h="370840">
                <a:tc>
                  <a:txBody>
                    <a:bodyPr/>
                    <a:lstStyle/>
                    <a:p>
                      <a:r>
                        <a:rPr lang="en-US" dirty="0" smtClean="0"/>
                        <a:t>$</a:t>
                      </a:r>
                      <a:endParaRPr lang="en-US" dirty="0"/>
                    </a:p>
                  </a:txBody>
                  <a:tcPr>
                    <a:lnB w="12700" cap="flat" cmpd="sng" algn="ctr">
                      <a:solidFill>
                        <a:schemeClr val="tx1"/>
                      </a:solidFill>
                      <a:prstDash val="solid"/>
                      <a:round/>
                      <a:headEnd type="none" w="med" len="med"/>
                      <a:tailEnd type="none" w="med" len="med"/>
                    </a:lnB>
                    <a:noFill/>
                  </a:tcPr>
                </a:tc>
                <a:tc>
                  <a:txBody>
                    <a:bodyPr/>
                    <a:lstStyle/>
                    <a:p>
                      <a:r>
                        <a:rPr lang="en-US" dirty="0" smtClean="0"/>
                        <a:t>$</a:t>
                      </a:r>
                      <a:endParaRPr lang="en-US" dirty="0"/>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t>8</a:t>
                      </a:r>
                      <a:endParaRPr lang="en-US" dirty="0"/>
                    </a:p>
                  </a:txBody>
                  <a:tcPr>
                    <a:lnB w="12700" cap="flat" cmpd="sng" algn="ctr">
                      <a:solidFill>
                        <a:schemeClr val="tx1"/>
                      </a:solidFill>
                      <a:prstDash val="solid"/>
                      <a:round/>
                      <a:headEnd type="none" w="med" len="med"/>
                      <a:tailEnd type="none" w="med" len="med"/>
                    </a:lnB>
                    <a:noFill/>
                  </a:tcPr>
                </a:tc>
              </a:tr>
            </a:tbl>
          </a:graphicData>
        </a:graphic>
      </p:graphicFrame>
      <p:sp>
        <p:nvSpPr>
          <p:cNvPr id="9" name="Rectangle 8"/>
          <p:cNvSpPr/>
          <p:nvPr/>
        </p:nvSpPr>
        <p:spPr>
          <a:xfrm>
            <a:off x="4644008" y="2780928"/>
            <a:ext cx="4176464" cy="3528392"/>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between suffix trees and suffix arrays</a:t>
            </a:r>
            <a:endParaRPr lang="en-US" dirty="0"/>
          </a:p>
        </p:txBody>
      </p:sp>
      <p:sp>
        <p:nvSpPr>
          <p:cNvPr id="3" name="Content Placeholder 2"/>
          <p:cNvSpPr>
            <a:spLocks noGrp="1"/>
          </p:cNvSpPr>
          <p:nvPr>
            <p:ph idx="1"/>
          </p:nvPr>
        </p:nvSpPr>
        <p:spPr/>
        <p:txBody>
          <a:bodyPr/>
          <a:lstStyle/>
          <a:p>
            <a:r>
              <a:rPr lang="en-US" dirty="0" smtClean="0"/>
              <a:t>First column of suffix array = labels on edges from root</a:t>
            </a:r>
          </a:p>
          <a:p>
            <a:r>
              <a:rPr lang="en-US" dirty="0" smtClean="0"/>
              <a:t>First two columns = paths from root to level-2 nodes</a:t>
            </a:r>
          </a:p>
          <a:p>
            <a:r>
              <a:rPr lang="en-US" dirty="0" smtClean="0"/>
              <a:t>Etc.</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12</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7" name="Content Placeholder 6" descr="schbath fig 3.jpg"/>
          <p:cNvPicPr>
            <a:picLocks noChangeAspect="1"/>
          </p:cNvPicPr>
          <p:nvPr/>
        </p:nvPicPr>
        <p:blipFill>
          <a:blip r:embed="rId3" cstate="print"/>
          <a:stretch>
            <a:fillRect/>
          </a:stretch>
        </p:blipFill>
        <p:spPr>
          <a:xfrm>
            <a:off x="395536" y="2903850"/>
            <a:ext cx="4000500" cy="3087053"/>
          </a:xfrm>
          <a:prstGeom prst="rect">
            <a:avLst/>
          </a:prstGeom>
          <a:ln>
            <a:solidFill>
              <a:schemeClr val="accent1"/>
            </a:solidFill>
          </a:ln>
        </p:spPr>
      </p:pic>
      <p:graphicFrame>
        <p:nvGraphicFramePr>
          <p:cNvPr id="8" name="Table 7"/>
          <p:cNvGraphicFramePr>
            <a:graphicFrameLocks noGrp="1"/>
          </p:cNvGraphicFramePr>
          <p:nvPr/>
        </p:nvGraphicFramePr>
        <p:xfrm>
          <a:off x="4788024" y="2801456"/>
          <a:ext cx="4068000" cy="3291840"/>
        </p:xfrm>
        <a:graphic>
          <a:graphicData uri="http://schemas.openxmlformats.org/drawingml/2006/table">
            <a:tbl>
              <a:tblPr firstRow="1" bandRow="1">
                <a:tableStyleId>{5C22544A-7EE6-4342-B048-85BDC9FD1C3A}</a:tableStyleId>
              </a:tblPr>
              <a:tblGrid>
                <a:gridCol w="1356000"/>
                <a:gridCol w="1668335"/>
                <a:gridCol w="1043665"/>
              </a:tblGrid>
              <a:tr h="252000">
                <a:tc>
                  <a:txBody>
                    <a:bodyPr/>
                    <a:lstStyle/>
                    <a:p>
                      <a:r>
                        <a:rPr lang="en-US" sz="1800" dirty="0" smtClean="0">
                          <a:solidFill>
                            <a:schemeClr val="tx1"/>
                          </a:solidFill>
                        </a:rPr>
                        <a:t>Suffixes</a:t>
                      </a:r>
                      <a:endParaRPr lang="en-US" sz="1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Sorted suffixes</a:t>
                      </a:r>
                      <a:endParaRPr lang="en-US" sz="1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Positions</a:t>
                      </a:r>
                      <a:endParaRPr lang="en-US" sz="18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00">
                <a:tc>
                  <a:txBody>
                    <a:bodyPr/>
                    <a:lstStyle/>
                    <a:p>
                      <a:r>
                        <a:rPr lang="en-US" sz="1800" dirty="0" smtClean="0"/>
                        <a:t>GATTACA$</a:t>
                      </a:r>
                      <a:endParaRPr lang="en-US" sz="1800" dirty="0"/>
                    </a:p>
                  </a:txBody>
                  <a:tcPr>
                    <a:lnT w="12700" cap="flat" cmpd="sng" algn="ctr">
                      <a:solidFill>
                        <a:schemeClr val="tx1"/>
                      </a:solidFill>
                      <a:prstDash val="solid"/>
                      <a:round/>
                      <a:headEnd type="none" w="med" len="med"/>
                      <a:tailEnd type="none" w="med" len="med"/>
                    </a:lnT>
                    <a:noFill/>
                  </a:tcPr>
                </a:tc>
                <a:tc>
                  <a:txBody>
                    <a:bodyPr/>
                    <a:lstStyle/>
                    <a:p>
                      <a:r>
                        <a:rPr lang="en-US" sz="1800" dirty="0" smtClean="0"/>
                        <a:t>ACA$</a:t>
                      </a:r>
                      <a:endParaRPr lang="en-US" sz="1800" dirty="0"/>
                    </a:p>
                  </a:txBody>
                  <a:tcPr>
                    <a:lnT w="12700" cap="flat" cmpd="sng" algn="ctr">
                      <a:solidFill>
                        <a:schemeClr val="tx1"/>
                      </a:solidFill>
                      <a:prstDash val="solid"/>
                      <a:round/>
                      <a:headEnd type="none" w="med" len="med"/>
                      <a:tailEnd type="none" w="med" len="med"/>
                    </a:lnT>
                    <a:noFill/>
                  </a:tcPr>
                </a:tc>
                <a:tc>
                  <a:txBody>
                    <a:bodyPr/>
                    <a:lstStyle/>
                    <a:p>
                      <a:pPr algn="ctr"/>
                      <a:r>
                        <a:rPr lang="en-US" sz="1800" dirty="0" smtClean="0"/>
                        <a:t>5</a:t>
                      </a:r>
                      <a:endParaRPr lang="en-US" sz="1800" dirty="0"/>
                    </a:p>
                  </a:txBody>
                  <a:tcPr>
                    <a:lnT w="12700" cap="flat" cmpd="sng" algn="ctr">
                      <a:solidFill>
                        <a:schemeClr val="tx1"/>
                      </a:solidFill>
                      <a:prstDash val="solid"/>
                      <a:round/>
                      <a:headEnd type="none" w="med" len="med"/>
                      <a:tailEnd type="none" w="med" len="med"/>
                    </a:lnT>
                    <a:noFill/>
                  </a:tcPr>
                </a:tc>
              </a:tr>
              <a:tr h="252000">
                <a:tc>
                  <a:txBody>
                    <a:bodyPr/>
                    <a:lstStyle/>
                    <a:p>
                      <a:r>
                        <a:rPr lang="en-US" sz="1800" dirty="0" smtClean="0"/>
                        <a:t>ATTACA$</a:t>
                      </a:r>
                      <a:endParaRPr lang="en-US" sz="1800" dirty="0"/>
                    </a:p>
                  </a:txBody>
                  <a:tcPr>
                    <a:noFill/>
                  </a:tcPr>
                </a:tc>
                <a:tc>
                  <a:txBody>
                    <a:bodyPr/>
                    <a:lstStyle/>
                    <a:p>
                      <a:r>
                        <a:rPr lang="en-US" sz="1800" dirty="0" smtClean="0"/>
                        <a:t>ATTACA$</a:t>
                      </a:r>
                      <a:endParaRPr lang="en-US" sz="1800" dirty="0"/>
                    </a:p>
                  </a:txBody>
                  <a:tcPr>
                    <a:noFill/>
                  </a:tcPr>
                </a:tc>
                <a:tc>
                  <a:txBody>
                    <a:bodyPr/>
                    <a:lstStyle/>
                    <a:p>
                      <a:pPr algn="ctr"/>
                      <a:r>
                        <a:rPr lang="en-US" sz="1800" dirty="0" smtClean="0"/>
                        <a:t>2</a:t>
                      </a:r>
                      <a:endParaRPr lang="en-US" sz="1800" dirty="0"/>
                    </a:p>
                  </a:txBody>
                  <a:tcPr>
                    <a:noFill/>
                  </a:tcPr>
                </a:tc>
              </a:tr>
              <a:tr h="252000">
                <a:tc>
                  <a:txBody>
                    <a:bodyPr/>
                    <a:lstStyle/>
                    <a:p>
                      <a:r>
                        <a:rPr lang="en-US" sz="1800" dirty="0" smtClean="0"/>
                        <a:t>TTACA$</a:t>
                      </a:r>
                      <a:endParaRPr lang="en-US" sz="1800" dirty="0"/>
                    </a:p>
                  </a:txBody>
                  <a:tcPr>
                    <a:noFill/>
                  </a:tcPr>
                </a:tc>
                <a:tc>
                  <a:txBody>
                    <a:bodyPr/>
                    <a:lstStyle/>
                    <a:p>
                      <a:r>
                        <a:rPr lang="en-US" sz="1800" dirty="0" smtClean="0"/>
                        <a:t>A$</a:t>
                      </a:r>
                      <a:endParaRPr lang="en-US" sz="1800" dirty="0"/>
                    </a:p>
                  </a:txBody>
                  <a:tcPr>
                    <a:noFill/>
                  </a:tcPr>
                </a:tc>
                <a:tc>
                  <a:txBody>
                    <a:bodyPr/>
                    <a:lstStyle/>
                    <a:p>
                      <a:pPr algn="ctr"/>
                      <a:r>
                        <a:rPr lang="en-US" sz="1800" dirty="0" smtClean="0"/>
                        <a:t>7</a:t>
                      </a:r>
                      <a:endParaRPr lang="en-US" sz="1800" dirty="0"/>
                    </a:p>
                  </a:txBody>
                  <a:tcPr>
                    <a:noFill/>
                  </a:tcPr>
                </a:tc>
              </a:tr>
              <a:tr h="252000">
                <a:tc>
                  <a:txBody>
                    <a:bodyPr/>
                    <a:lstStyle/>
                    <a:p>
                      <a:r>
                        <a:rPr lang="en-US" sz="1800" dirty="0" smtClean="0"/>
                        <a:t>TACA$</a:t>
                      </a:r>
                      <a:endParaRPr lang="en-US" sz="1800" dirty="0"/>
                    </a:p>
                  </a:txBody>
                  <a:tcPr>
                    <a:noFill/>
                  </a:tcPr>
                </a:tc>
                <a:tc>
                  <a:txBody>
                    <a:bodyPr/>
                    <a:lstStyle/>
                    <a:p>
                      <a:r>
                        <a:rPr lang="en-US" sz="1800" dirty="0" smtClean="0"/>
                        <a:t>CA$</a:t>
                      </a:r>
                      <a:endParaRPr lang="en-US" sz="1800" dirty="0"/>
                    </a:p>
                  </a:txBody>
                  <a:tcPr>
                    <a:noFill/>
                  </a:tcPr>
                </a:tc>
                <a:tc>
                  <a:txBody>
                    <a:bodyPr/>
                    <a:lstStyle/>
                    <a:p>
                      <a:pPr algn="ctr"/>
                      <a:r>
                        <a:rPr lang="en-US" sz="1800" dirty="0" smtClean="0"/>
                        <a:t>6</a:t>
                      </a:r>
                      <a:endParaRPr lang="en-US" sz="1800" dirty="0"/>
                    </a:p>
                  </a:txBody>
                  <a:tcPr>
                    <a:noFill/>
                  </a:tcPr>
                </a:tc>
              </a:tr>
              <a:tr h="252000">
                <a:tc>
                  <a:txBody>
                    <a:bodyPr/>
                    <a:lstStyle/>
                    <a:p>
                      <a:r>
                        <a:rPr lang="en-US" sz="1800" dirty="0" smtClean="0"/>
                        <a:t>ACA$</a:t>
                      </a:r>
                      <a:endParaRPr lang="en-US" sz="1800" dirty="0"/>
                    </a:p>
                  </a:txBody>
                  <a:tcPr>
                    <a:noFill/>
                  </a:tcPr>
                </a:tc>
                <a:tc>
                  <a:txBody>
                    <a:bodyPr/>
                    <a:lstStyle/>
                    <a:p>
                      <a:r>
                        <a:rPr lang="en-US" sz="1800" dirty="0" smtClean="0"/>
                        <a:t>GATTACA$</a:t>
                      </a:r>
                      <a:endParaRPr lang="en-US" sz="1800" dirty="0"/>
                    </a:p>
                  </a:txBody>
                  <a:tcPr>
                    <a:noFill/>
                  </a:tcPr>
                </a:tc>
                <a:tc>
                  <a:txBody>
                    <a:bodyPr/>
                    <a:lstStyle/>
                    <a:p>
                      <a:pPr algn="ctr"/>
                      <a:r>
                        <a:rPr lang="en-US" sz="1800" dirty="0" smtClean="0"/>
                        <a:t>1</a:t>
                      </a:r>
                      <a:endParaRPr lang="en-US" sz="1800" dirty="0"/>
                    </a:p>
                  </a:txBody>
                  <a:tcPr>
                    <a:noFill/>
                  </a:tcPr>
                </a:tc>
              </a:tr>
              <a:tr h="252000">
                <a:tc>
                  <a:txBody>
                    <a:bodyPr/>
                    <a:lstStyle/>
                    <a:p>
                      <a:r>
                        <a:rPr lang="en-US" sz="1800" dirty="0" smtClean="0"/>
                        <a:t>CA$</a:t>
                      </a:r>
                      <a:endParaRPr lang="en-US" sz="1800" dirty="0"/>
                    </a:p>
                  </a:txBody>
                  <a:tcPr>
                    <a:noFill/>
                  </a:tcPr>
                </a:tc>
                <a:tc>
                  <a:txBody>
                    <a:bodyPr/>
                    <a:lstStyle/>
                    <a:p>
                      <a:r>
                        <a:rPr lang="en-US" sz="1800" dirty="0" smtClean="0"/>
                        <a:t>TACA$</a:t>
                      </a:r>
                      <a:endParaRPr lang="en-US" sz="1800" dirty="0"/>
                    </a:p>
                  </a:txBody>
                  <a:tcPr>
                    <a:noFill/>
                  </a:tcPr>
                </a:tc>
                <a:tc>
                  <a:txBody>
                    <a:bodyPr/>
                    <a:lstStyle/>
                    <a:p>
                      <a:pPr algn="ctr"/>
                      <a:r>
                        <a:rPr lang="en-US" sz="1800" dirty="0" smtClean="0"/>
                        <a:t>4</a:t>
                      </a:r>
                      <a:endParaRPr lang="en-US" sz="1800" dirty="0"/>
                    </a:p>
                  </a:txBody>
                  <a:tcPr>
                    <a:noFill/>
                  </a:tcPr>
                </a:tc>
              </a:tr>
              <a:tr h="252000">
                <a:tc>
                  <a:txBody>
                    <a:bodyPr/>
                    <a:lstStyle/>
                    <a:p>
                      <a:r>
                        <a:rPr lang="en-US" sz="1800" dirty="0" smtClean="0"/>
                        <a:t>A$</a:t>
                      </a:r>
                      <a:endParaRPr lang="en-US" sz="1800" dirty="0"/>
                    </a:p>
                  </a:txBody>
                  <a:tcPr>
                    <a:noFill/>
                  </a:tcPr>
                </a:tc>
                <a:tc>
                  <a:txBody>
                    <a:bodyPr/>
                    <a:lstStyle/>
                    <a:p>
                      <a:r>
                        <a:rPr lang="en-US" sz="1800" dirty="0" smtClean="0"/>
                        <a:t>TTACA$</a:t>
                      </a:r>
                      <a:endParaRPr lang="en-US" sz="1800" dirty="0"/>
                    </a:p>
                  </a:txBody>
                  <a:tcPr>
                    <a:noFill/>
                  </a:tcPr>
                </a:tc>
                <a:tc>
                  <a:txBody>
                    <a:bodyPr/>
                    <a:lstStyle/>
                    <a:p>
                      <a:pPr algn="ctr"/>
                      <a:r>
                        <a:rPr lang="en-US" sz="1800" dirty="0" smtClean="0"/>
                        <a:t>3</a:t>
                      </a:r>
                      <a:endParaRPr lang="en-US" sz="1800" dirty="0"/>
                    </a:p>
                  </a:txBody>
                  <a:tcPr>
                    <a:noFill/>
                  </a:tcPr>
                </a:tc>
              </a:tr>
              <a:tr h="252000">
                <a:tc>
                  <a:txBody>
                    <a:bodyPr/>
                    <a:lstStyle/>
                    <a:p>
                      <a:r>
                        <a:rPr lang="en-US" sz="1800" dirty="0" smtClean="0"/>
                        <a:t>$</a:t>
                      </a:r>
                      <a:endParaRPr lang="en-US" sz="1800" dirty="0"/>
                    </a:p>
                  </a:txBody>
                  <a:tcPr>
                    <a:lnB w="12700" cap="flat" cmpd="sng" algn="ctr">
                      <a:solidFill>
                        <a:schemeClr val="tx1"/>
                      </a:solidFill>
                      <a:prstDash val="solid"/>
                      <a:round/>
                      <a:headEnd type="none" w="med" len="med"/>
                      <a:tailEnd type="none" w="med" len="med"/>
                    </a:lnB>
                    <a:noFill/>
                  </a:tcPr>
                </a:tc>
                <a:tc>
                  <a:txBody>
                    <a:bodyPr/>
                    <a:lstStyle/>
                    <a:p>
                      <a:r>
                        <a:rPr lang="en-US" sz="1800" dirty="0" smtClean="0"/>
                        <a:t>$</a:t>
                      </a:r>
                      <a:endParaRPr lang="en-US" sz="1800" dirty="0"/>
                    </a:p>
                  </a:txBody>
                  <a:tcPr>
                    <a:lnB w="12700" cap="flat" cmpd="sng" algn="ctr">
                      <a:solidFill>
                        <a:schemeClr val="tx1"/>
                      </a:solidFill>
                      <a:prstDash val="solid"/>
                      <a:round/>
                      <a:headEnd type="none" w="med" len="med"/>
                      <a:tailEnd type="none" w="med" len="med"/>
                    </a:lnB>
                    <a:noFill/>
                  </a:tcPr>
                </a:tc>
                <a:tc>
                  <a:txBody>
                    <a:bodyPr/>
                    <a:lstStyle/>
                    <a:p>
                      <a:pPr algn="ctr"/>
                      <a:r>
                        <a:rPr lang="en-US" sz="1800" dirty="0" smtClean="0"/>
                        <a:t>8</a:t>
                      </a:r>
                      <a:endParaRPr lang="en-US" sz="1800" dirty="0"/>
                    </a:p>
                  </a:txBody>
                  <a:tcP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Burrows-Wheeler transform (BWT)</a:t>
            </a:r>
            <a:endParaRPr lang="en-US" dirty="0"/>
          </a:p>
        </p:txBody>
      </p:sp>
      <p:sp>
        <p:nvSpPr>
          <p:cNvPr id="3" name="Content Placeholder 2"/>
          <p:cNvSpPr>
            <a:spLocks noGrp="1"/>
          </p:cNvSpPr>
          <p:nvPr>
            <p:ph idx="1"/>
          </p:nvPr>
        </p:nvSpPr>
        <p:spPr/>
        <p:txBody>
          <a:bodyPr/>
          <a:lstStyle/>
          <a:p>
            <a:r>
              <a:rPr lang="en-US" dirty="0" smtClean="0"/>
              <a:t>Consider suffixes as being represented on a cylinder, so that the beginning of the string appears after the end-of-string sentinel (i.e., write down all circular permutations of string).</a:t>
            </a:r>
          </a:p>
          <a:p>
            <a:r>
              <a:rPr lang="en-US" dirty="0" smtClean="0"/>
              <a:t>BWT = Last column of cylinder (i.e., a list of characters)</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13</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graphicFrame>
        <p:nvGraphicFramePr>
          <p:cNvPr id="7" name="Table 6"/>
          <p:cNvGraphicFramePr>
            <a:graphicFrameLocks noGrp="1"/>
          </p:cNvGraphicFramePr>
          <p:nvPr/>
        </p:nvGraphicFramePr>
        <p:xfrm>
          <a:off x="971600" y="2924944"/>
          <a:ext cx="7560839" cy="3337560"/>
        </p:xfrm>
        <a:graphic>
          <a:graphicData uri="http://schemas.openxmlformats.org/drawingml/2006/table">
            <a:tbl>
              <a:tblPr firstRow="1" bandRow="1">
                <a:tableStyleId>{5C22544A-7EE6-4342-B048-85BDC9FD1C3A}</a:tableStyleId>
              </a:tblPr>
              <a:tblGrid>
                <a:gridCol w="1665629"/>
                <a:gridCol w="2049282"/>
                <a:gridCol w="1281976"/>
                <a:gridCol w="1281976"/>
                <a:gridCol w="1281976"/>
              </a:tblGrid>
              <a:tr h="370840">
                <a:tc>
                  <a:txBody>
                    <a:bodyPr/>
                    <a:lstStyle/>
                    <a:p>
                      <a:r>
                        <a:rPr lang="en-US" dirty="0" smtClean="0">
                          <a:solidFill>
                            <a:schemeClr val="tx1"/>
                          </a:solidFill>
                        </a:rPr>
                        <a:t>Suffixes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Sorted suffixes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Positions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Cylinder</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BWT</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GATTACA$</a:t>
                      </a:r>
                      <a:endParaRPr lang="en-US" dirty="0"/>
                    </a:p>
                  </a:txBody>
                  <a:tcPr>
                    <a:lnT w="12700" cap="flat" cmpd="sng" algn="ctr">
                      <a:solidFill>
                        <a:schemeClr val="tx1"/>
                      </a:solidFill>
                      <a:prstDash val="solid"/>
                      <a:round/>
                      <a:headEnd type="none" w="med" len="med"/>
                      <a:tailEnd type="none" w="med" len="med"/>
                    </a:lnT>
                    <a:noFill/>
                  </a:tcPr>
                </a:tc>
                <a:tc>
                  <a:txBody>
                    <a:bodyPr/>
                    <a:lstStyle/>
                    <a:p>
                      <a:r>
                        <a:rPr lang="en-US" dirty="0" smtClean="0"/>
                        <a:t>ACA$</a:t>
                      </a:r>
                      <a:endParaRPr lang="en-US" dirty="0"/>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noFill/>
                  </a:tcPr>
                </a:tc>
                <a:tc>
                  <a:txBody>
                    <a:bodyPr/>
                    <a:lstStyle/>
                    <a:p>
                      <a:r>
                        <a:rPr lang="en-US" dirty="0" smtClean="0"/>
                        <a:t>ACA$GATT</a:t>
                      </a:r>
                      <a:endParaRPr lang="en-US" dirty="0"/>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t>T</a:t>
                      </a:r>
                      <a:endParaRPr lang="en-US" dirty="0"/>
                    </a:p>
                  </a:txBody>
                  <a:tcPr>
                    <a:lnT w="12700" cap="flat" cmpd="sng" algn="ctr">
                      <a:solidFill>
                        <a:schemeClr val="tx1"/>
                      </a:solidFill>
                      <a:prstDash val="solid"/>
                      <a:round/>
                      <a:headEnd type="none" w="med" len="med"/>
                      <a:tailEnd type="none" w="med" len="med"/>
                    </a:lnT>
                    <a:noFill/>
                  </a:tcPr>
                </a:tc>
              </a:tr>
              <a:tr h="370840">
                <a:tc>
                  <a:txBody>
                    <a:bodyPr/>
                    <a:lstStyle/>
                    <a:p>
                      <a:r>
                        <a:rPr lang="en-US" dirty="0" smtClean="0"/>
                        <a:t>ATTACA$</a:t>
                      </a:r>
                      <a:endParaRPr lang="en-US" dirty="0"/>
                    </a:p>
                  </a:txBody>
                  <a:tcPr>
                    <a:noFill/>
                  </a:tcPr>
                </a:tc>
                <a:tc>
                  <a:txBody>
                    <a:bodyPr/>
                    <a:lstStyle/>
                    <a:p>
                      <a:r>
                        <a:rPr lang="en-US" dirty="0" smtClean="0"/>
                        <a:t>ATTACA$</a:t>
                      </a:r>
                      <a:endParaRPr lang="en-US" dirty="0"/>
                    </a:p>
                  </a:txBody>
                  <a:tcPr>
                    <a:noFill/>
                  </a:tcPr>
                </a:tc>
                <a:tc>
                  <a:txBody>
                    <a:bodyPr/>
                    <a:lstStyle/>
                    <a:p>
                      <a:pPr algn="ctr"/>
                      <a:r>
                        <a:rPr lang="en-US" dirty="0" smtClean="0"/>
                        <a:t>2</a:t>
                      </a:r>
                      <a:endParaRPr lang="en-US" dirty="0"/>
                    </a:p>
                  </a:txBody>
                  <a:tcPr>
                    <a:noFill/>
                  </a:tcPr>
                </a:tc>
                <a:tc>
                  <a:txBody>
                    <a:bodyPr/>
                    <a:lstStyle/>
                    <a:p>
                      <a:r>
                        <a:rPr lang="en-US" dirty="0" smtClean="0"/>
                        <a:t>ATTACA$G</a:t>
                      </a:r>
                      <a:endParaRPr lang="en-US" dirty="0"/>
                    </a:p>
                  </a:txBody>
                  <a:tcPr>
                    <a:noFill/>
                  </a:tcPr>
                </a:tc>
                <a:tc>
                  <a:txBody>
                    <a:bodyPr/>
                    <a:lstStyle/>
                    <a:p>
                      <a:pPr algn="ctr"/>
                      <a:r>
                        <a:rPr lang="en-US" dirty="0" smtClean="0"/>
                        <a:t>G</a:t>
                      </a:r>
                      <a:endParaRPr lang="en-US" dirty="0"/>
                    </a:p>
                  </a:txBody>
                  <a:tcPr>
                    <a:noFill/>
                  </a:tcPr>
                </a:tc>
              </a:tr>
              <a:tr h="370840">
                <a:tc>
                  <a:txBody>
                    <a:bodyPr/>
                    <a:lstStyle/>
                    <a:p>
                      <a:r>
                        <a:rPr lang="en-US" dirty="0" smtClean="0"/>
                        <a:t>TTACA$</a:t>
                      </a:r>
                      <a:endParaRPr lang="en-US" dirty="0"/>
                    </a:p>
                  </a:txBody>
                  <a:tcPr>
                    <a:noFill/>
                  </a:tcPr>
                </a:tc>
                <a:tc>
                  <a:txBody>
                    <a:bodyPr/>
                    <a:lstStyle/>
                    <a:p>
                      <a:r>
                        <a:rPr lang="en-US" dirty="0" smtClean="0"/>
                        <a:t>A$</a:t>
                      </a:r>
                      <a:endParaRPr lang="en-US" dirty="0"/>
                    </a:p>
                  </a:txBody>
                  <a:tcPr>
                    <a:noFill/>
                  </a:tcPr>
                </a:tc>
                <a:tc>
                  <a:txBody>
                    <a:bodyPr/>
                    <a:lstStyle/>
                    <a:p>
                      <a:pPr algn="ctr"/>
                      <a:r>
                        <a:rPr lang="en-US" dirty="0" smtClean="0"/>
                        <a:t>7</a:t>
                      </a:r>
                      <a:endParaRPr lang="en-US" dirty="0"/>
                    </a:p>
                  </a:txBody>
                  <a:tcPr>
                    <a:noFill/>
                  </a:tcPr>
                </a:tc>
                <a:tc>
                  <a:txBody>
                    <a:bodyPr/>
                    <a:lstStyle/>
                    <a:p>
                      <a:r>
                        <a:rPr lang="en-US" dirty="0" smtClean="0"/>
                        <a:t>A$GATTAC</a:t>
                      </a:r>
                      <a:endParaRPr lang="en-US" dirty="0"/>
                    </a:p>
                  </a:txBody>
                  <a:tcPr>
                    <a:noFill/>
                  </a:tcPr>
                </a:tc>
                <a:tc>
                  <a:txBody>
                    <a:bodyPr/>
                    <a:lstStyle/>
                    <a:p>
                      <a:pPr algn="ctr"/>
                      <a:r>
                        <a:rPr lang="en-US" dirty="0" smtClean="0"/>
                        <a:t>C</a:t>
                      </a:r>
                      <a:endParaRPr lang="en-US" dirty="0"/>
                    </a:p>
                  </a:txBody>
                  <a:tcPr>
                    <a:noFill/>
                  </a:tcPr>
                </a:tc>
              </a:tr>
              <a:tr h="370840">
                <a:tc>
                  <a:txBody>
                    <a:bodyPr/>
                    <a:lstStyle/>
                    <a:p>
                      <a:r>
                        <a:rPr lang="en-US" dirty="0" smtClean="0"/>
                        <a:t>TACA$</a:t>
                      </a:r>
                      <a:endParaRPr lang="en-US" dirty="0"/>
                    </a:p>
                  </a:txBody>
                  <a:tcPr>
                    <a:noFill/>
                  </a:tcPr>
                </a:tc>
                <a:tc>
                  <a:txBody>
                    <a:bodyPr/>
                    <a:lstStyle/>
                    <a:p>
                      <a:r>
                        <a:rPr lang="en-US" dirty="0" smtClean="0"/>
                        <a:t>CA$</a:t>
                      </a:r>
                      <a:endParaRPr lang="en-US" dirty="0"/>
                    </a:p>
                  </a:txBody>
                  <a:tcPr>
                    <a:noFill/>
                  </a:tcPr>
                </a:tc>
                <a:tc>
                  <a:txBody>
                    <a:bodyPr/>
                    <a:lstStyle/>
                    <a:p>
                      <a:pPr algn="ctr"/>
                      <a:r>
                        <a:rPr lang="en-US" dirty="0" smtClean="0"/>
                        <a:t>6</a:t>
                      </a:r>
                      <a:endParaRPr lang="en-US" dirty="0"/>
                    </a:p>
                  </a:txBody>
                  <a:tcPr>
                    <a:noFill/>
                  </a:tcPr>
                </a:tc>
                <a:tc>
                  <a:txBody>
                    <a:bodyPr/>
                    <a:lstStyle/>
                    <a:p>
                      <a:r>
                        <a:rPr lang="en-US" dirty="0" smtClean="0"/>
                        <a:t>CA$GATTA</a:t>
                      </a:r>
                      <a:endParaRPr lang="en-US" dirty="0"/>
                    </a:p>
                  </a:txBody>
                  <a:tcPr>
                    <a:noFill/>
                  </a:tcPr>
                </a:tc>
                <a:tc>
                  <a:txBody>
                    <a:bodyPr/>
                    <a:lstStyle/>
                    <a:p>
                      <a:pPr algn="ctr"/>
                      <a:r>
                        <a:rPr lang="en-US" dirty="0" smtClean="0"/>
                        <a:t>A</a:t>
                      </a:r>
                      <a:endParaRPr lang="en-US" dirty="0"/>
                    </a:p>
                  </a:txBody>
                  <a:tcPr>
                    <a:noFill/>
                  </a:tcPr>
                </a:tc>
              </a:tr>
              <a:tr h="370840">
                <a:tc>
                  <a:txBody>
                    <a:bodyPr/>
                    <a:lstStyle/>
                    <a:p>
                      <a:r>
                        <a:rPr lang="en-US" dirty="0" smtClean="0"/>
                        <a:t>ACA$</a:t>
                      </a:r>
                      <a:endParaRPr lang="en-US" dirty="0"/>
                    </a:p>
                  </a:txBody>
                  <a:tcPr>
                    <a:noFill/>
                  </a:tcPr>
                </a:tc>
                <a:tc>
                  <a:txBody>
                    <a:bodyPr/>
                    <a:lstStyle/>
                    <a:p>
                      <a:r>
                        <a:rPr lang="en-US" dirty="0" smtClean="0"/>
                        <a:t>GATTACA$</a:t>
                      </a:r>
                      <a:endParaRPr lang="en-US" dirty="0"/>
                    </a:p>
                  </a:txBody>
                  <a:tcPr>
                    <a:noFill/>
                  </a:tcPr>
                </a:tc>
                <a:tc>
                  <a:txBody>
                    <a:bodyPr/>
                    <a:lstStyle/>
                    <a:p>
                      <a:pPr algn="ctr"/>
                      <a:r>
                        <a:rPr lang="en-US" dirty="0" smtClean="0"/>
                        <a:t>1</a:t>
                      </a:r>
                      <a:endParaRPr lang="en-US" dirty="0"/>
                    </a:p>
                  </a:txBody>
                  <a:tcPr>
                    <a:noFill/>
                  </a:tcPr>
                </a:tc>
                <a:tc>
                  <a:txBody>
                    <a:bodyPr/>
                    <a:lstStyle/>
                    <a:p>
                      <a:r>
                        <a:rPr lang="en-US" dirty="0" smtClean="0"/>
                        <a:t>GATTACA$</a:t>
                      </a:r>
                      <a:endParaRPr lang="en-US" dirty="0"/>
                    </a:p>
                  </a:txBody>
                  <a:tcPr>
                    <a:noFill/>
                  </a:tcPr>
                </a:tc>
                <a:tc>
                  <a:txBody>
                    <a:bodyPr/>
                    <a:lstStyle/>
                    <a:p>
                      <a:pPr algn="ctr"/>
                      <a:r>
                        <a:rPr lang="en-US" dirty="0" smtClean="0"/>
                        <a:t>$</a:t>
                      </a:r>
                      <a:endParaRPr lang="en-US" dirty="0"/>
                    </a:p>
                  </a:txBody>
                  <a:tcPr>
                    <a:noFill/>
                  </a:tcPr>
                </a:tc>
              </a:tr>
              <a:tr h="370840">
                <a:tc>
                  <a:txBody>
                    <a:bodyPr/>
                    <a:lstStyle/>
                    <a:p>
                      <a:r>
                        <a:rPr lang="en-US" dirty="0" smtClean="0"/>
                        <a:t>CA$</a:t>
                      </a:r>
                      <a:endParaRPr lang="en-US" dirty="0"/>
                    </a:p>
                  </a:txBody>
                  <a:tcPr>
                    <a:noFill/>
                  </a:tcPr>
                </a:tc>
                <a:tc>
                  <a:txBody>
                    <a:bodyPr/>
                    <a:lstStyle/>
                    <a:p>
                      <a:r>
                        <a:rPr lang="en-US" dirty="0" smtClean="0"/>
                        <a:t>TACA$</a:t>
                      </a:r>
                      <a:endParaRPr lang="en-US" dirty="0"/>
                    </a:p>
                  </a:txBody>
                  <a:tcPr>
                    <a:noFill/>
                  </a:tcPr>
                </a:tc>
                <a:tc>
                  <a:txBody>
                    <a:bodyPr/>
                    <a:lstStyle/>
                    <a:p>
                      <a:pPr algn="ctr"/>
                      <a:r>
                        <a:rPr lang="en-US" dirty="0" smtClean="0"/>
                        <a:t>4</a:t>
                      </a:r>
                      <a:endParaRPr lang="en-US" dirty="0"/>
                    </a:p>
                  </a:txBody>
                  <a:tcPr>
                    <a:noFill/>
                  </a:tcPr>
                </a:tc>
                <a:tc>
                  <a:txBody>
                    <a:bodyPr/>
                    <a:lstStyle/>
                    <a:p>
                      <a:r>
                        <a:rPr lang="en-US" dirty="0" smtClean="0"/>
                        <a:t>TACA$GAT</a:t>
                      </a:r>
                      <a:endParaRPr lang="en-US" dirty="0"/>
                    </a:p>
                  </a:txBody>
                  <a:tcPr>
                    <a:noFill/>
                  </a:tcPr>
                </a:tc>
                <a:tc>
                  <a:txBody>
                    <a:bodyPr/>
                    <a:lstStyle/>
                    <a:p>
                      <a:pPr algn="ctr"/>
                      <a:r>
                        <a:rPr lang="en-US" dirty="0" smtClean="0"/>
                        <a:t>T</a:t>
                      </a:r>
                      <a:endParaRPr lang="en-US" dirty="0"/>
                    </a:p>
                  </a:txBody>
                  <a:tcPr>
                    <a:noFill/>
                  </a:tcPr>
                </a:tc>
              </a:tr>
              <a:tr h="370840">
                <a:tc>
                  <a:txBody>
                    <a:bodyPr/>
                    <a:lstStyle/>
                    <a:p>
                      <a:r>
                        <a:rPr lang="en-US" dirty="0" smtClean="0"/>
                        <a:t>A$</a:t>
                      </a:r>
                      <a:endParaRPr lang="en-US" dirty="0"/>
                    </a:p>
                  </a:txBody>
                  <a:tcPr>
                    <a:noFill/>
                  </a:tcPr>
                </a:tc>
                <a:tc>
                  <a:txBody>
                    <a:bodyPr/>
                    <a:lstStyle/>
                    <a:p>
                      <a:r>
                        <a:rPr lang="en-US" dirty="0" smtClean="0"/>
                        <a:t>TTACA$</a:t>
                      </a:r>
                      <a:endParaRPr lang="en-US" dirty="0"/>
                    </a:p>
                  </a:txBody>
                  <a:tcPr>
                    <a:noFill/>
                  </a:tcPr>
                </a:tc>
                <a:tc>
                  <a:txBody>
                    <a:bodyPr/>
                    <a:lstStyle/>
                    <a:p>
                      <a:pPr algn="ctr"/>
                      <a:r>
                        <a:rPr lang="en-US" dirty="0" smtClean="0"/>
                        <a:t>3</a:t>
                      </a:r>
                      <a:endParaRPr lang="en-US" dirty="0"/>
                    </a:p>
                  </a:txBody>
                  <a:tcPr>
                    <a:noFill/>
                  </a:tcPr>
                </a:tc>
                <a:tc>
                  <a:txBody>
                    <a:bodyPr/>
                    <a:lstStyle/>
                    <a:p>
                      <a:r>
                        <a:rPr lang="en-US" dirty="0" smtClean="0"/>
                        <a:t>TTACA$GA</a:t>
                      </a:r>
                      <a:endParaRPr lang="en-US" dirty="0"/>
                    </a:p>
                  </a:txBody>
                  <a:tcPr>
                    <a:noFill/>
                  </a:tcPr>
                </a:tc>
                <a:tc>
                  <a:txBody>
                    <a:bodyPr/>
                    <a:lstStyle/>
                    <a:p>
                      <a:pPr algn="ctr"/>
                      <a:r>
                        <a:rPr lang="en-US" dirty="0" smtClean="0"/>
                        <a:t>A</a:t>
                      </a:r>
                      <a:endParaRPr lang="en-US" dirty="0"/>
                    </a:p>
                  </a:txBody>
                  <a:tcPr>
                    <a:noFill/>
                  </a:tcPr>
                </a:tc>
              </a:tr>
              <a:tr h="370840">
                <a:tc>
                  <a:txBody>
                    <a:bodyPr/>
                    <a:lstStyle/>
                    <a:p>
                      <a:r>
                        <a:rPr lang="en-US" dirty="0" smtClean="0"/>
                        <a:t>$</a:t>
                      </a:r>
                      <a:endParaRPr lang="en-US" dirty="0"/>
                    </a:p>
                  </a:txBody>
                  <a:tcPr>
                    <a:lnB w="12700" cap="flat" cmpd="sng" algn="ctr">
                      <a:solidFill>
                        <a:schemeClr val="tx1"/>
                      </a:solidFill>
                      <a:prstDash val="solid"/>
                      <a:round/>
                      <a:headEnd type="none" w="med" len="med"/>
                      <a:tailEnd type="none" w="med" len="med"/>
                    </a:lnB>
                    <a:noFill/>
                  </a:tcPr>
                </a:tc>
                <a:tc>
                  <a:txBody>
                    <a:bodyPr/>
                    <a:lstStyle/>
                    <a:p>
                      <a:r>
                        <a:rPr lang="en-US" dirty="0" smtClean="0"/>
                        <a:t>$</a:t>
                      </a:r>
                      <a:endParaRPr lang="en-US" dirty="0"/>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t>8</a:t>
                      </a:r>
                      <a:endParaRPr lang="en-US" dirty="0"/>
                    </a:p>
                  </a:txBody>
                  <a:tcPr>
                    <a:lnB w="12700" cap="flat" cmpd="sng" algn="ctr">
                      <a:solidFill>
                        <a:schemeClr val="tx1"/>
                      </a:solidFill>
                      <a:prstDash val="solid"/>
                      <a:round/>
                      <a:headEnd type="none" w="med" len="med"/>
                      <a:tailEnd type="none" w="med" len="med"/>
                    </a:lnB>
                    <a:noFill/>
                  </a:tcPr>
                </a:tc>
                <a:tc>
                  <a:txBody>
                    <a:bodyPr/>
                    <a:lstStyle/>
                    <a:p>
                      <a:r>
                        <a:rPr lang="en-US" dirty="0" smtClean="0"/>
                        <a:t>$GATTACA</a:t>
                      </a:r>
                      <a:endParaRPr lang="en-US" dirty="0"/>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t>A</a:t>
                      </a:r>
                      <a:endParaRPr lang="en-US" dirty="0"/>
                    </a:p>
                  </a:txBody>
                  <a:tcP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the suffix array from the BWT</a:t>
            </a:r>
            <a:endParaRPr lang="en-US" dirty="0"/>
          </a:p>
        </p:txBody>
      </p:sp>
      <p:sp>
        <p:nvSpPr>
          <p:cNvPr id="3" name="Content Placeholder 2"/>
          <p:cNvSpPr>
            <a:spLocks noGrp="1"/>
          </p:cNvSpPr>
          <p:nvPr>
            <p:ph idx="1"/>
          </p:nvPr>
        </p:nvSpPr>
        <p:spPr/>
        <p:txBody>
          <a:bodyPr/>
          <a:lstStyle/>
          <a:p>
            <a:r>
              <a:rPr lang="en-US" dirty="0" smtClean="0"/>
              <a:t>Genome = GATTACA$</a:t>
            </a:r>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14</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graphicFrame>
        <p:nvGraphicFramePr>
          <p:cNvPr id="7" name="Table 6"/>
          <p:cNvGraphicFramePr>
            <a:graphicFrameLocks noGrp="1"/>
          </p:cNvGraphicFramePr>
          <p:nvPr/>
        </p:nvGraphicFramePr>
        <p:xfrm>
          <a:off x="395537" y="1819632"/>
          <a:ext cx="8280916" cy="3337560"/>
        </p:xfrm>
        <a:graphic>
          <a:graphicData uri="http://schemas.openxmlformats.org/drawingml/2006/table">
            <a:tbl>
              <a:tblPr firstRow="1" bandRow="1">
                <a:tableStyleId>{5C22544A-7EE6-4342-B048-85BDC9FD1C3A}</a:tableStyleId>
              </a:tblPr>
              <a:tblGrid>
                <a:gridCol w="1182988"/>
                <a:gridCol w="1182988"/>
                <a:gridCol w="1182988"/>
                <a:gridCol w="1182988"/>
                <a:gridCol w="1182988"/>
                <a:gridCol w="1182988"/>
                <a:gridCol w="1182988"/>
              </a:tblGrid>
              <a:tr h="370840">
                <a:tc>
                  <a:txBody>
                    <a:bodyPr/>
                    <a:lstStyle/>
                    <a:p>
                      <a:pPr algn="ctr"/>
                      <a:r>
                        <a:rPr lang="en-US" dirty="0" smtClean="0">
                          <a:solidFill>
                            <a:schemeClr val="tx1"/>
                          </a:solidFill>
                        </a:rPr>
                        <a:t>Cylinder</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BWT</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Sort</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err="1" smtClean="0">
                          <a:solidFill>
                            <a:schemeClr val="tx1"/>
                          </a:solidFill>
                        </a:rPr>
                        <a:t>Concat</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Sort</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err="1" smtClean="0">
                          <a:solidFill>
                            <a:schemeClr val="tx1"/>
                          </a:solidFill>
                        </a:rPr>
                        <a:t>Concat</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Sort</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ACA$GATT</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T</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A</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TA</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AC</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TAC</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ACA</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r>
              <a:tr h="370840">
                <a:tc>
                  <a:txBody>
                    <a:bodyPr/>
                    <a:lstStyle/>
                    <a:p>
                      <a:r>
                        <a:rPr lang="en-US" dirty="0" smtClean="0"/>
                        <a:t>ATTACA$G</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G</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A</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GA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AT</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GAT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ATT</a:t>
                      </a:r>
                      <a:endParaRPr lang="en-US" dirty="0">
                        <a:solidFill>
                          <a:schemeClr val="tx1"/>
                        </a:solidFill>
                      </a:endParaRPr>
                    </a:p>
                  </a:txBody>
                  <a:tcPr>
                    <a:noFill/>
                  </a:tcPr>
                </a:tc>
              </a:tr>
              <a:tr h="370840">
                <a:tc>
                  <a:txBody>
                    <a:bodyPr/>
                    <a:lstStyle/>
                    <a:p>
                      <a:r>
                        <a:rPr lang="en-US" dirty="0" smtClean="0"/>
                        <a:t>A$GATTAC</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C</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A</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CA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A$</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CA$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A$A</a:t>
                      </a:r>
                      <a:endParaRPr lang="en-US" dirty="0">
                        <a:solidFill>
                          <a:schemeClr val="tx1"/>
                        </a:solidFill>
                      </a:endParaRPr>
                    </a:p>
                  </a:txBody>
                  <a:tcPr>
                    <a:noFill/>
                  </a:tcPr>
                </a:tc>
              </a:tr>
              <a:tr h="370840">
                <a:tc>
                  <a:txBody>
                    <a:bodyPr/>
                    <a:lstStyle/>
                    <a:p>
                      <a:r>
                        <a:rPr lang="en-US" dirty="0" smtClean="0"/>
                        <a:t>CA$GATTA</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C</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AC</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CA</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ACA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CA$</a:t>
                      </a:r>
                      <a:endParaRPr lang="en-US" dirty="0">
                        <a:solidFill>
                          <a:schemeClr val="tx1"/>
                        </a:solidFill>
                      </a:endParaRPr>
                    </a:p>
                  </a:txBody>
                  <a:tcPr>
                    <a:noFill/>
                  </a:tcPr>
                </a:tc>
              </a:tr>
              <a:tr h="370840">
                <a:tc>
                  <a:txBody>
                    <a:bodyPr/>
                    <a:lstStyle/>
                    <a:p>
                      <a:r>
                        <a:rPr lang="en-US" dirty="0" smtClean="0"/>
                        <a:t>GATTACA$</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G</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$G</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GA</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$GA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GAT</a:t>
                      </a:r>
                      <a:endParaRPr lang="en-US" dirty="0">
                        <a:solidFill>
                          <a:schemeClr val="tx1"/>
                        </a:solidFill>
                      </a:endParaRPr>
                    </a:p>
                  </a:txBody>
                  <a:tcPr>
                    <a:noFill/>
                  </a:tcPr>
                </a:tc>
              </a:tr>
              <a:tr h="370840">
                <a:tc>
                  <a:txBody>
                    <a:bodyPr/>
                    <a:lstStyle/>
                    <a:p>
                      <a:r>
                        <a:rPr lang="en-US" dirty="0" smtClean="0"/>
                        <a:t>TACA$GAT</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T</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TT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TA</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TTA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TAC</a:t>
                      </a:r>
                      <a:endParaRPr lang="en-US" dirty="0">
                        <a:solidFill>
                          <a:schemeClr val="tx1"/>
                        </a:solidFill>
                      </a:endParaRPr>
                    </a:p>
                  </a:txBody>
                  <a:tcPr>
                    <a:noFill/>
                  </a:tcPr>
                </a:tc>
              </a:tr>
              <a:tr h="370840">
                <a:tc>
                  <a:txBody>
                    <a:bodyPr/>
                    <a:lstStyle/>
                    <a:p>
                      <a:r>
                        <a:rPr lang="en-US" dirty="0" smtClean="0"/>
                        <a:t>TTACA$GA</a:t>
                      </a:r>
                      <a:endParaRPr lang="en-US" dirty="0"/>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T</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TT</a:t>
                      </a:r>
                      <a:endParaRPr lang="en-US" dirty="0">
                        <a:solidFill>
                          <a:schemeClr val="tx1"/>
                        </a:solidFill>
                      </a:endParaRPr>
                    </a:p>
                  </a:txBody>
                  <a:tcPr>
                    <a:lnR w="12700" cap="flat" cmpd="sng" algn="ctr">
                      <a:solidFill>
                        <a:schemeClr val="tx1"/>
                      </a:solidFill>
                      <a:prstDash val="solid"/>
                      <a:round/>
                      <a:headEnd type="none" w="med" len="med"/>
                      <a:tailEnd type="none" w="med" len="med"/>
                    </a:lnR>
                    <a:noFill/>
                  </a:tcPr>
                </a:tc>
                <a:tc>
                  <a:txBody>
                    <a:bodyPr/>
                    <a:lstStyle/>
                    <a:p>
                      <a:pPr algn="ctr"/>
                      <a:r>
                        <a:rPr lang="en-US" dirty="0" smtClean="0">
                          <a:solidFill>
                            <a:schemeClr val="tx1"/>
                          </a:solidFill>
                        </a:rPr>
                        <a:t>ATT</a:t>
                      </a:r>
                      <a:endParaRPr lang="en-US" dirty="0">
                        <a:solidFill>
                          <a:schemeClr val="tx1"/>
                        </a:solidFill>
                      </a:endParaRPr>
                    </a:p>
                  </a:txBody>
                  <a:tcPr>
                    <a:lnL w="12700" cap="flat" cmpd="sng" algn="ctr">
                      <a:solidFill>
                        <a:schemeClr val="tx1"/>
                      </a:solidFill>
                      <a:prstDash val="solid"/>
                      <a:round/>
                      <a:headEnd type="none" w="med" len="med"/>
                      <a:tailEnd type="none" w="med" len="med"/>
                    </a:lnL>
                    <a:noFill/>
                  </a:tcPr>
                </a:tc>
                <a:tc>
                  <a:txBody>
                    <a:bodyPr/>
                    <a:lstStyle/>
                    <a:p>
                      <a:pPr algn="ctr"/>
                      <a:r>
                        <a:rPr lang="en-US" dirty="0" smtClean="0">
                          <a:solidFill>
                            <a:schemeClr val="tx1"/>
                          </a:solidFill>
                        </a:rPr>
                        <a:t>TTA</a:t>
                      </a:r>
                      <a:endParaRPr lang="en-US" dirty="0">
                        <a:solidFill>
                          <a:schemeClr val="tx1"/>
                        </a:solidFill>
                      </a:endParaRPr>
                    </a:p>
                  </a:txBody>
                  <a:tcPr>
                    <a:noFill/>
                  </a:tcPr>
                </a:tc>
              </a:tr>
              <a:tr h="370840">
                <a:tc>
                  <a:txBody>
                    <a:bodyPr/>
                    <a:lstStyle/>
                    <a:p>
                      <a:r>
                        <a:rPr lang="en-US" dirty="0" smtClean="0"/>
                        <a:t>$GATTACA</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t>
                      </a:r>
                      <a:endParaRPr lang="en-US"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a:t>
                      </a:r>
                      <a:endParaRPr lang="en-US"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a:t>
                      </a:r>
                      <a:endParaRPr lang="en-US"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A$A</a:t>
                      </a:r>
                      <a:endParaRPr lang="en-US"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$GA</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word with BWT</a:t>
            </a:r>
            <a:endParaRPr lang="en-US" dirty="0"/>
          </a:p>
        </p:txBody>
      </p:sp>
      <p:sp>
        <p:nvSpPr>
          <p:cNvPr id="3" name="Content Placeholder 2"/>
          <p:cNvSpPr>
            <a:spLocks noGrp="1"/>
          </p:cNvSpPr>
          <p:nvPr>
            <p:ph idx="1"/>
          </p:nvPr>
        </p:nvSpPr>
        <p:spPr/>
        <p:txBody>
          <a:bodyPr/>
          <a:lstStyle/>
          <a:p>
            <a:r>
              <a:rPr lang="en-US" dirty="0" smtClean="0"/>
              <a:t>Proceed right-to-left, always looking for the string that </a:t>
            </a:r>
            <a:r>
              <a:rPr lang="en-US" i="1" dirty="0" smtClean="0"/>
              <a:t>precedes</a:t>
            </a:r>
            <a:r>
              <a:rPr lang="en-US" dirty="0" smtClean="0"/>
              <a:t> the portion that has already been found.</a:t>
            </a:r>
          </a:p>
          <a:p>
            <a:r>
              <a:rPr lang="en-US" dirty="0" smtClean="0"/>
              <a:t>Use BWT &amp; sorted BWT = last &amp; first columns of cylinder</a:t>
            </a:r>
          </a:p>
          <a:p>
            <a:r>
              <a:rPr lang="en-US" dirty="0" smtClean="0"/>
              <a:t>Example: Look for GAT in GATTACA</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15</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graphicFrame>
        <p:nvGraphicFramePr>
          <p:cNvPr id="7" name="Table 6"/>
          <p:cNvGraphicFramePr>
            <a:graphicFrameLocks noGrp="1"/>
          </p:cNvGraphicFramePr>
          <p:nvPr/>
        </p:nvGraphicFramePr>
        <p:xfrm>
          <a:off x="2627784" y="2852936"/>
          <a:ext cx="1278573" cy="3337560"/>
        </p:xfrm>
        <a:graphic>
          <a:graphicData uri="http://schemas.openxmlformats.org/drawingml/2006/table">
            <a:tbl>
              <a:tblPr firstRow="1" bandRow="1">
                <a:tableStyleId>{5C22544A-7EE6-4342-B048-85BDC9FD1C3A}</a:tableStyleId>
              </a:tblPr>
              <a:tblGrid>
                <a:gridCol w="569214"/>
                <a:gridCol w="709359"/>
              </a:tblGrid>
              <a:tr h="370840">
                <a:tc>
                  <a:txBody>
                    <a:bodyPr/>
                    <a:lstStyle/>
                    <a:p>
                      <a:pPr algn="ctr"/>
                      <a:r>
                        <a:rPr lang="en-US" sz="1400" dirty="0" smtClean="0">
                          <a:solidFill>
                            <a:schemeClr val="tx1"/>
                          </a:solidFill>
                        </a:rPr>
                        <a:t>BWT</a:t>
                      </a:r>
                      <a:endParaRPr lang="en-US" sz="1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Sorted</a:t>
                      </a:r>
                      <a:endParaRPr lang="en-US" sz="1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b="1" dirty="0" smtClean="0">
                          <a:solidFill>
                            <a:schemeClr val="tx1"/>
                          </a:solidFill>
                        </a:rPr>
                        <a:t>T</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sz="1400" b="1" dirty="0" smtClean="0">
                          <a:solidFill>
                            <a:schemeClr val="tx1"/>
                          </a:solidFill>
                        </a:rPr>
                        <a:t>A</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noFill/>
                  </a:tcPr>
                </a:tc>
              </a:tr>
              <a:tr h="370840">
                <a:tc>
                  <a:txBody>
                    <a:bodyPr/>
                    <a:lstStyle/>
                    <a:p>
                      <a:pPr algn="ctr"/>
                      <a:r>
                        <a:rPr lang="en-US" sz="1400" b="1" dirty="0" smtClean="0">
                          <a:solidFill>
                            <a:schemeClr val="tx1"/>
                          </a:solidFill>
                        </a:rPr>
                        <a:t>G</a:t>
                      </a:r>
                      <a:endParaRPr lang="en-US" sz="1400" b="1" dirty="0">
                        <a:solidFill>
                          <a:schemeClr val="tx1"/>
                        </a:solidFill>
                      </a:endParaRPr>
                    </a:p>
                  </a:txBody>
                  <a:tcPr>
                    <a:noFill/>
                  </a:tcPr>
                </a:tc>
                <a:tc>
                  <a:txBody>
                    <a:bodyPr/>
                    <a:lstStyle/>
                    <a:p>
                      <a:pPr algn="ctr"/>
                      <a:r>
                        <a:rPr lang="en-US" sz="1400" b="1" dirty="0" smtClean="0">
                          <a:solidFill>
                            <a:schemeClr val="tx1"/>
                          </a:solidFill>
                        </a:rPr>
                        <a:t>A</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C</a:t>
                      </a:r>
                      <a:endParaRPr lang="en-US" sz="1400" b="1" dirty="0">
                        <a:solidFill>
                          <a:schemeClr val="tx1"/>
                        </a:solidFill>
                      </a:endParaRPr>
                    </a:p>
                  </a:txBody>
                  <a:tcPr>
                    <a:noFill/>
                  </a:tcPr>
                </a:tc>
                <a:tc>
                  <a:txBody>
                    <a:bodyPr/>
                    <a:lstStyle/>
                    <a:p>
                      <a:pPr algn="ctr"/>
                      <a:r>
                        <a:rPr lang="en-US" sz="1400" b="1" dirty="0" smtClean="0">
                          <a:solidFill>
                            <a:schemeClr val="tx1"/>
                          </a:solidFill>
                        </a:rPr>
                        <a:t>A</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A</a:t>
                      </a:r>
                      <a:endParaRPr lang="en-US" sz="1400" b="1" dirty="0">
                        <a:solidFill>
                          <a:schemeClr val="tx1"/>
                        </a:solidFill>
                      </a:endParaRPr>
                    </a:p>
                  </a:txBody>
                  <a:tcPr>
                    <a:noFill/>
                  </a:tcPr>
                </a:tc>
                <a:tc>
                  <a:txBody>
                    <a:bodyPr/>
                    <a:lstStyle/>
                    <a:p>
                      <a:pPr algn="ctr"/>
                      <a:r>
                        <a:rPr lang="en-US" sz="1400" b="1" dirty="0" smtClean="0">
                          <a:solidFill>
                            <a:schemeClr val="tx1"/>
                          </a:solidFill>
                        </a:rPr>
                        <a:t>C</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a:t>
                      </a:r>
                      <a:endParaRPr lang="en-US" sz="1400" b="1" dirty="0">
                        <a:solidFill>
                          <a:schemeClr val="tx1"/>
                        </a:solidFill>
                      </a:endParaRPr>
                    </a:p>
                  </a:txBody>
                  <a:tcPr>
                    <a:noFill/>
                  </a:tcPr>
                </a:tc>
                <a:tc>
                  <a:txBody>
                    <a:bodyPr/>
                    <a:lstStyle/>
                    <a:p>
                      <a:pPr algn="ctr"/>
                      <a:r>
                        <a:rPr lang="en-US" sz="1400" b="1" dirty="0" smtClean="0">
                          <a:solidFill>
                            <a:schemeClr val="tx1"/>
                          </a:solidFill>
                        </a:rPr>
                        <a:t>G</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T</a:t>
                      </a:r>
                      <a:endParaRPr lang="en-US" sz="1400" b="1" dirty="0">
                        <a:solidFill>
                          <a:schemeClr val="tx1"/>
                        </a:solidFill>
                      </a:endParaRPr>
                    </a:p>
                  </a:txBody>
                  <a:tcPr>
                    <a:noFill/>
                  </a:tcPr>
                </a:tc>
                <a:tc>
                  <a:txBody>
                    <a:bodyPr/>
                    <a:lstStyle/>
                    <a:p>
                      <a:pPr algn="ctr"/>
                      <a:r>
                        <a:rPr lang="en-US" sz="1400" b="1" dirty="0" smtClean="0">
                          <a:solidFill>
                            <a:srgbClr val="FF0000"/>
                          </a:solidFill>
                        </a:rPr>
                        <a:t>T</a:t>
                      </a:r>
                      <a:endParaRPr lang="en-US" sz="1400" b="1" dirty="0">
                        <a:solidFill>
                          <a:srgbClr val="FF0000"/>
                        </a:solidFill>
                      </a:endParaRPr>
                    </a:p>
                  </a:txBody>
                  <a:tcPr>
                    <a:noFill/>
                  </a:tcPr>
                </a:tc>
              </a:tr>
              <a:tr h="370840">
                <a:tc>
                  <a:txBody>
                    <a:bodyPr/>
                    <a:lstStyle/>
                    <a:p>
                      <a:pPr algn="ctr"/>
                      <a:r>
                        <a:rPr lang="en-US" sz="1400" b="1" dirty="0" smtClean="0">
                          <a:solidFill>
                            <a:schemeClr val="tx1"/>
                          </a:solidFill>
                        </a:rPr>
                        <a:t>A</a:t>
                      </a:r>
                      <a:endParaRPr lang="en-US" sz="1400" b="1" dirty="0">
                        <a:solidFill>
                          <a:schemeClr val="tx1"/>
                        </a:solidFill>
                      </a:endParaRPr>
                    </a:p>
                  </a:txBody>
                  <a:tcPr>
                    <a:noFill/>
                  </a:tcPr>
                </a:tc>
                <a:tc>
                  <a:txBody>
                    <a:bodyPr/>
                    <a:lstStyle/>
                    <a:p>
                      <a:pPr algn="ctr"/>
                      <a:r>
                        <a:rPr lang="en-US" sz="1400" b="1" dirty="0" smtClean="0">
                          <a:solidFill>
                            <a:srgbClr val="FF0000"/>
                          </a:solidFill>
                        </a:rPr>
                        <a:t>T</a:t>
                      </a:r>
                      <a:endParaRPr lang="en-US" sz="1400" b="1" dirty="0">
                        <a:solidFill>
                          <a:srgbClr val="FF0000"/>
                        </a:solidFill>
                      </a:endParaRPr>
                    </a:p>
                  </a:txBody>
                  <a:tcPr>
                    <a:noFill/>
                  </a:tcPr>
                </a:tc>
              </a:tr>
              <a:tr h="370840">
                <a:tc>
                  <a:txBody>
                    <a:bodyPr/>
                    <a:lstStyle/>
                    <a:p>
                      <a:pPr algn="ctr"/>
                      <a:r>
                        <a:rPr lang="en-US" sz="1400" b="1" dirty="0" smtClean="0">
                          <a:solidFill>
                            <a:schemeClr val="tx1"/>
                          </a:solidFill>
                        </a:rPr>
                        <a:t>A</a:t>
                      </a:r>
                      <a:endParaRPr lang="en-US" sz="1400" b="1"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400" b="1" dirty="0" smtClean="0">
                          <a:solidFill>
                            <a:schemeClr val="tx1"/>
                          </a:solidFill>
                        </a:rPr>
                        <a:t>$</a:t>
                      </a:r>
                      <a:endParaRPr lang="en-US" sz="1400" b="1" dirty="0">
                        <a:solidFill>
                          <a:schemeClr val="tx1"/>
                        </a:solidFill>
                      </a:endParaRPr>
                    </a:p>
                  </a:txBody>
                  <a:tcPr>
                    <a:lnB w="12700" cap="flat" cmpd="sng" algn="ctr">
                      <a:solidFill>
                        <a:schemeClr val="tx1"/>
                      </a:solidFill>
                      <a:prstDash val="solid"/>
                      <a:round/>
                      <a:headEnd type="none" w="med" len="med"/>
                      <a:tailEnd type="none" w="med" len="med"/>
                    </a:lnB>
                    <a:noFill/>
                  </a:tcPr>
                </a:tc>
              </a:tr>
            </a:tbl>
          </a:graphicData>
        </a:graphic>
      </p:graphicFrame>
      <p:sp>
        <p:nvSpPr>
          <p:cNvPr id="8" name="Rounded Rectangle 7"/>
          <p:cNvSpPr/>
          <p:nvPr/>
        </p:nvSpPr>
        <p:spPr>
          <a:xfrm>
            <a:off x="2627784" y="5445224"/>
            <a:ext cx="122413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p:cNvGraphicFramePr>
            <a:graphicFrameLocks noGrp="1"/>
          </p:cNvGraphicFramePr>
          <p:nvPr/>
        </p:nvGraphicFramePr>
        <p:xfrm>
          <a:off x="5093627" y="2852936"/>
          <a:ext cx="1278573" cy="3337560"/>
        </p:xfrm>
        <a:graphic>
          <a:graphicData uri="http://schemas.openxmlformats.org/drawingml/2006/table">
            <a:tbl>
              <a:tblPr firstRow="1" bandRow="1">
                <a:tableStyleId>{5C22544A-7EE6-4342-B048-85BDC9FD1C3A}</a:tableStyleId>
              </a:tblPr>
              <a:tblGrid>
                <a:gridCol w="569214"/>
                <a:gridCol w="709359"/>
              </a:tblGrid>
              <a:tr h="370840">
                <a:tc>
                  <a:txBody>
                    <a:bodyPr/>
                    <a:lstStyle/>
                    <a:p>
                      <a:pPr algn="ctr"/>
                      <a:r>
                        <a:rPr lang="en-US" sz="1400" dirty="0" smtClean="0">
                          <a:solidFill>
                            <a:schemeClr val="tx1"/>
                          </a:solidFill>
                        </a:rPr>
                        <a:t>BWT</a:t>
                      </a:r>
                      <a:endParaRPr lang="en-US" sz="1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Sorted</a:t>
                      </a:r>
                      <a:endParaRPr lang="en-US" sz="1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b="1" dirty="0" smtClean="0">
                          <a:solidFill>
                            <a:schemeClr val="tx1"/>
                          </a:solidFill>
                        </a:rPr>
                        <a:t>T</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sz="1400" b="1" dirty="0" smtClean="0">
                          <a:solidFill>
                            <a:srgbClr val="FF0000"/>
                          </a:solidFill>
                        </a:rPr>
                        <a:t>A</a:t>
                      </a:r>
                      <a:endParaRPr lang="en-US" sz="1400" b="1" dirty="0">
                        <a:solidFill>
                          <a:srgbClr val="FF0000"/>
                        </a:solidFill>
                      </a:endParaRPr>
                    </a:p>
                  </a:txBody>
                  <a:tcPr>
                    <a:lnT w="12700" cap="flat" cmpd="sng" algn="ctr">
                      <a:solidFill>
                        <a:schemeClr val="tx1"/>
                      </a:solidFill>
                      <a:prstDash val="solid"/>
                      <a:round/>
                      <a:headEnd type="none" w="med" len="med"/>
                      <a:tailEnd type="none" w="med" len="med"/>
                    </a:lnT>
                    <a:noFill/>
                  </a:tcPr>
                </a:tc>
              </a:tr>
              <a:tr h="370840">
                <a:tc>
                  <a:txBody>
                    <a:bodyPr/>
                    <a:lstStyle/>
                    <a:p>
                      <a:pPr algn="ctr"/>
                      <a:r>
                        <a:rPr lang="en-US" sz="1400" b="1" dirty="0" smtClean="0">
                          <a:solidFill>
                            <a:schemeClr val="tx1"/>
                          </a:solidFill>
                        </a:rPr>
                        <a:t>G</a:t>
                      </a:r>
                      <a:endParaRPr lang="en-US" sz="1400" b="1" dirty="0">
                        <a:solidFill>
                          <a:schemeClr val="tx1"/>
                        </a:solidFill>
                      </a:endParaRPr>
                    </a:p>
                  </a:txBody>
                  <a:tcPr>
                    <a:noFill/>
                  </a:tcPr>
                </a:tc>
                <a:tc>
                  <a:txBody>
                    <a:bodyPr/>
                    <a:lstStyle/>
                    <a:p>
                      <a:pPr algn="ctr"/>
                      <a:r>
                        <a:rPr lang="en-US" sz="1400" b="1" dirty="0" smtClean="0">
                          <a:solidFill>
                            <a:srgbClr val="FF0000"/>
                          </a:solidFill>
                        </a:rPr>
                        <a:t>A</a:t>
                      </a:r>
                      <a:endParaRPr lang="en-US" sz="1400" b="1" dirty="0">
                        <a:solidFill>
                          <a:srgbClr val="FF0000"/>
                        </a:solidFill>
                      </a:endParaRPr>
                    </a:p>
                  </a:txBody>
                  <a:tcPr>
                    <a:noFill/>
                  </a:tcPr>
                </a:tc>
              </a:tr>
              <a:tr h="370840">
                <a:tc>
                  <a:txBody>
                    <a:bodyPr/>
                    <a:lstStyle/>
                    <a:p>
                      <a:pPr algn="ctr"/>
                      <a:r>
                        <a:rPr lang="en-US" sz="1400" b="1" dirty="0" smtClean="0">
                          <a:solidFill>
                            <a:schemeClr val="tx1"/>
                          </a:solidFill>
                        </a:rPr>
                        <a:t>C</a:t>
                      </a:r>
                      <a:endParaRPr lang="en-US" sz="1400" b="1" dirty="0">
                        <a:solidFill>
                          <a:schemeClr val="tx1"/>
                        </a:solidFill>
                      </a:endParaRPr>
                    </a:p>
                  </a:txBody>
                  <a:tcPr>
                    <a:noFill/>
                  </a:tcPr>
                </a:tc>
                <a:tc>
                  <a:txBody>
                    <a:bodyPr/>
                    <a:lstStyle/>
                    <a:p>
                      <a:pPr algn="ctr"/>
                      <a:r>
                        <a:rPr lang="en-US" sz="1400" b="1" dirty="0" smtClean="0">
                          <a:solidFill>
                            <a:srgbClr val="FF0000"/>
                          </a:solidFill>
                        </a:rPr>
                        <a:t>A</a:t>
                      </a:r>
                      <a:endParaRPr lang="en-US" sz="1400" b="1" dirty="0">
                        <a:solidFill>
                          <a:srgbClr val="FF0000"/>
                        </a:solidFill>
                      </a:endParaRPr>
                    </a:p>
                  </a:txBody>
                  <a:tcPr>
                    <a:noFill/>
                  </a:tcPr>
                </a:tc>
              </a:tr>
              <a:tr h="370840">
                <a:tc>
                  <a:txBody>
                    <a:bodyPr/>
                    <a:lstStyle/>
                    <a:p>
                      <a:pPr algn="ctr"/>
                      <a:r>
                        <a:rPr lang="en-US" sz="1400" b="1" dirty="0" smtClean="0">
                          <a:solidFill>
                            <a:schemeClr val="tx1"/>
                          </a:solidFill>
                        </a:rPr>
                        <a:t>A</a:t>
                      </a:r>
                      <a:endParaRPr lang="en-US" sz="1400" b="1" dirty="0">
                        <a:solidFill>
                          <a:schemeClr val="tx1"/>
                        </a:solidFill>
                      </a:endParaRPr>
                    </a:p>
                  </a:txBody>
                  <a:tcPr>
                    <a:noFill/>
                  </a:tcPr>
                </a:tc>
                <a:tc>
                  <a:txBody>
                    <a:bodyPr/>
                    <a:lstStyle/>
                    <a:p>
                      <a:pPr algn="ctr"/>
                      <a:r>
                        <a:rPr lang="en-US" sz="1400" b="1" dirty="0" smtClean="0">
                          <a:solidFill>
                            <a:schemeClr val="tx1"/>
                          </a:solidFill>
                        </a:rPr>
                        <a:t>C</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a:t>
                      </a:r>
                      <a:endParaRPr lang="en-US" sz="1400" b="1" dirty="0">
                        <a:solidFill>
                          <a:schemeClr val="tx1"/>
                        </a:solidFill>
                      </a:endParaRPr>
                    </a:p>
                  </a:txBody>
                  <a:tcPr>
                    <a:noFill/>
                  </a:tcPr>
                </a:tc>
                <a:tc>
                  <a:txBody>
                    <a:bodyPr/>
                    <a:lstStyle/>
                    <a:p>
                      <a:pPr algn="ctr"/>
                      <a:r>
                        <a:rPr lang="en-US" sz="1400" b="1" dirty="0" smtClean="0">
                          <a:solidFill>
                            <a:schemeClr val="tx1"/>
                          </a:solidFill>
                        </a:rPr>
                        <a:t>G</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T</a:t>
                      </a:r>
                      <a:endParaRPr lang="en-US" sz="1400" b="1" dirty="0">
                        <a:solidFill>
                          <a:schemeClr val="tx1"/>
                        </a:solidFill>
                      </a:endParaRPr>
                    </a:p>
                  </a:txBody>
                  <a:tcPr>
                    <a:noFill/>
                  </a:tcPr>
                </a:tc>
                <a:tc>
                  <a:txBody>
                    <a:bodyPr/>
                    <a:lstStyle/>
                    <a:p>
                      <a:pPr algn="ctr"/>
                      <a:r>
                        <a:rPr lang="en-US" sz="1400" b="1" dirty="0" smtClean="0">
                          <a:solidFill>
                            <a:schemeClr val="tx1"/>
                          </a:solidFill>
                        </a:rPr>
                        <a:t>T</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A</a:t>
                      </a:r>
                      <a:endParaRPr lang="en-US" sz="1400" b="1" dirty="0">
                        <a:solidFill>
                          <a:schemeClr val="tx1"/>
                        </a:solidFill>
                      </a:endParaRPr>
                    </a:p>
                  </a:txBody>
                  <a:tcPr>
                    <a:noFill/>
                  </a:tcPr>
                </a:tc>
                <a:tc>
                  <a:txBody>
                    <a:bodyPr/>
                    <a:lstStyle/>
                    <a:p>
                      <a:pPr algn="ctr"/>
                      <a:r>
                        <a:rPr lang="en-US" sz="1400" b="1" dirty="0" smtClean="0">
                          <a:solidFill>
                            <a:schemeClr val="tx1"/>
                          </a:solidFill>
                        </a:rPr>
                        <a:t>T</a:t>
                      </a:r>
                      <a:endParaRPr lang="en-US" sz="1400" b="1" dirty="0">
                        <a:solidFill>
                          <a:schemeClr val="tx1"/>
                        </a:solidFill>
                      </a:endParaRPr>
                    </a:p>
                  </a:txBody>
                  <a:tcPr>
                    <a:noFill/>
                  </a:tcPr>
                </a:tc>
              </a:tr>
              <a:tr h="370840">
                <a:tc>
                  <a:txBody>
                    <a:bodyPr/>
                    <a:lstStyle/>
                    <a:p>
                      <a:pPr algn="ctr"/>
                      <a:r>
                        <a:rPr lang="en-US" sz="1400" b="1" dirty="0" smtClean="0">
                          <a:solidFill>
                            <a:schemeClr val="tx1"/>
                          </a:solidFill>
                        </a:rPr>
                        <a:t>A</a:t>
                      </a:r>
                      <a:endParaRPr lang="en-US" sz="1400" b="1"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1400" b="1" dirty="0" smtClean="0">
                          <a:solidFill>
                            <a:schemeClr val="tx1"/>
                          </a:solidFill>
                        </a:rPr>
                        <a:t>$</a:t>
                      </a:r>
                      <a:endParaRPr lang="en-US" sz="1400" b="1" dirty="0">
                        <a:solidFill>
                          <a:schemeClr val="tx1"/>
                        </a:solidFill>
                      </a:endParaRPr>
                    </a:p>
                  </a:txBody>
                  <a:tcPr>
                    <a:lnB w="12700" cap="flat" cmpd="sng" algn="ctr">
                      <a:solidFill>
                        <a:schemeClr val="tx1"/>
                      </a:solidFill>
                      <a:prstDash val="solid"/>
                      <a:round/>
                      <a:headEnd type="none" w="med" len="med"/>
                      <a:tailEnd type="none" w="med" len="med"/>
                    </a:lnB>
                    <a:noFill/>
                  </a:tcPr>
                </a:tc>
              </a:tr>
            </a:tbl>
          </a:graphicData>
        </a:graphic>
      </p:graphicFrame>
      <p:sp>
        <p:nvSpPr>
          <p:cNvPr id="12" name="Rounded Rectangle 11"/>
          <p:cNvSpPr/>
          <p:nvPr/>
        </p:nvSpPr>
        <p:spPr>
          <a:xfrm>
            <a:off x="5076056" y="3573016"/>
            <a:ext cx="122413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BWT with mismatches: A currently active field of research</a:t>
            </a:r>
          </a:p>
          <a:p>
            <a:r>
              <a:rPr lang="en-US" dirty="0" smtClean="0"/>
              <a:t>Implementation is important for speed and disk use</a:t>
            </a:r>
          </a:p>
          <a:p>
            <a:pPr marL="504000" indent="-252000">
              <a:buFont typeface="Arial" pitchFamily="34" charset="0"/>
              <a:buChar char="•"/>
            </a:pPr>
            <a:r>
              <a:rPr lang="en-US" dirty="0" smtClean="0"/>
              <a:t>Prefer to keep data structures in RAM for speed, but need to worry about size.</a:t>
            </a:r>
          </a:p>
          <a:p>
            <a:pPr marL="504000" indent="-252000">
              <a:buFont typeface="Arial" pitchFamily="34" charset="0"/>
              <a:buChar char="•"/>
            </a:pPr>
            <a:r>
              <a:rPr lang="en-US" dirty="0" smtClean="0"/>
              <a:t>Representing 4 bases using 2 bits—what about Ns?</a:t>
            </a:r>
          </a:p>
          <a:p>
            <a:pPr marL="504000" indent="-252000">
              <a:buFont typeface="Arial" pitchFamily="34" charset="0"/>
              <a:buChar char="•"/>
            </a:pPr>
            <a:r>
              <a:rPr lang="en-US" dirty="0" smtClean="0"/>
              <a:t>Bitwise operations to parallelize string comparison</a:t>
            </a:r>
          </a:p>
          <a:p>
            <a:pPr marL="504000" indent="-252000">
              <a:buFont typeface="Arial" pitchFamily="34" charset="0"/>
              <a:buChar char="•"/>
            </a:pPr>
            <a:r>
              <a:rPr lang="en-US" dirty="0" smtClean="0"/>
              <a:t>Caching</a:t>
            </a:r>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16</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quality</a:t>
            </a:r>
            <a:endParaRPr lang="en-US" dirty="0"/>
          </a:p>
        </p:txBody>
      </p:sp>
      <p:sp>
        <p:nvSpPr>
          <p:cNvPr id="3" name="Content Placeholder 2"/>
          <p:cNvSpPr>
            <a:spLocks noGrp="1"/>
          </p:cNvSpPr>
          <p:nvPr>
            <p:ph idx="1"/>
          </p:nvPr>
        </p:nvSpPr>
        <p:spPr/>
        <p:txBody>
          <a:bodyPr/>
          <a:lstStyle/>
          <a:p>
            <a:r>
              <a:rPr lang="en-US" dirty="0" smtClean="0"/>
              <a:t>What is the probability that a mapping is correct? The answer is complicated by the issues mentioned earlier.</a:t>
            </a:r>
          </a:p>
          <a:p>
            <a:r>
              <a:rPr lang="en-US" dirty="0" smtClean="0"/>
              <a:t>Many tools try to estimate mapping quality. The user may have the option to filter matches based on the probability of a correct match rather than on the number of alignment errors.</a:t>
            </a:r>
          </a:p>
          <a:p>
            <a:r>
              <a:rPr lang="en-US" dirty="0" smtClean="0"/>
              <a:t>Quality scores generally use the </a:t>
            </a:r>
            <a:r>
              <a:rPr lang="en-US" dirty="0" err="1" smtClean="0"/>
              <a:t>Phred</a:t>
            </a:r>
            <a:r>
              <a:rPr lang="en-US" dirty="0" smtClean="0"/>
              <a:t> </a:t>
            </a:r>
            <a:r>
              <a:rPr lang="en-US" dirty="0" smtClean="0"/>
              <a:t>idea of </a:t>
            </a:r>
            <a:r>
              <a:rPr lang="en-US" dirty="0" smtClean="0"/>
              <a:t>a log10-scaled probability that the mapping is incorrect. Scores typically range from 0–60; 0 corresponds to a very low-quality mapping, ≥30 is very good. p=30 means 10^{-3} probability of being incorrect</a:t>
            </a:r>
            <a:r>
              <a:rPr lang="en-US" dirty="0" smtClean="0"/>
              <a:t>.</a:t>
            </a:r>
          </a:p>
          <a:p>
            <a:pPr marL="504000" indent="-252000">
              <a:buFont typeface="Arial" pitchFamily="34" charset="0"/>
              <a:buChar char="•"/>
            </a:pPr>
            <a:r>
              <a:rPr lang="en-US" dirty="0" smtClean="0"/>
              <a:t>Note: </a:t>
            </a:r>
            <a:r>
              <a:rPr lang="en-US" dirty="0" err="1" smtClean="0"/>
              <a:t>Phred</a:t>
            </a:r>
            <a:r>
              <a:rPr lang="en-US" dirty="0" smtClean="0"/>
              <a:t> scores refer to the quality of the reads. The scores reported by these tools refer to the quality of the mapping.</a:t>
            </a:r>
            <a:endParaRPr lang="en-US" dirty="0" smtClean="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17</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1">
                    <a:lumMod val="50000"/>
                  </a:schemeClr>
                </a:solidFill>
              </a:rPr>
              <a:t>Background</a:t>
            </a:r>
          </a:p>
          <a:p>
            <a:r>
              <a:rPr lang="en-US" dirty="0" smtClean="0">
                <a:solidFill>
                  <a:schemeClr val="bg1">
                    <a:lumMod val="50000"/>
                  </a:schemeClr>
                </a:solidFill>
              </a:rPr>
              <a:t>Algorithmic approaches to large-scale mapping of short reads</a:t>
            </a:r>
          </a:p>
          <a:p>
            <a:r>
              <a:rPr lang="en-US" dirty="0" smtClean="0">
                <a:solidFill>
                  <a:srgbClr val="000000"/>
                </a:solidFill>
              </a:rPr>
              <a:t>Experiments</a:t>
            </a:r>
          </a:p>
          <a:p>
            <a:r>
              <a:rPr lang="en-US" dirty="0" smtClean="0">
                <a:solidFill>
                  <a:schemeClr val="bg1">
                    <a:lumMod val="50000"/>
                  </a:schemeClr>
                </a:solidFill>
              </a:rPr>
              <a:t>Results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18</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evaluated</a:t>
            </a:r>
            <a:endParaRPr lang="en-US" dirty="0"/>
          </a:p>
        </p:txBody>
      </p:sp>
      <p:graphicFrame>
        <p:nvGraphicFramePr>
          <p:cNvPr id="7" name="Content Placeholder 6"/>
          <p:cNvGraphicFramePr>
            <a:graphicFrameLocks noGrp="1"/>
          </p:cNvGraphicFramePr>
          <p:nvPr>
            <p:ph idx="1"/>
          </p:nvPr>
        </p:nvGraphicFramePr>
        <p:xfrm>
          <a:off x="323528" y="984344"/>
          <a:ext cx="8430305" cy="4820920"/>
        </p:xfrm>
        <a:graphic>
          <a:graphicData uri="http://schemas.openxmlformats.org/drawingml/2006/table">
            <a:tbl>
              <a:tblPr firstRow="1" bandRow="1">
                <a:tableStyleId>{5C22544A-7EE6-4342-B048-85BDC9FD1C3A}</a:tableStyleId>
              </a:tblPr>
              <a:tblGrid>
                <a:gridCol w="1175657"/>
                <a:gridCol w="1175657"/>
                <a:gridCol w="1175657"/>
                <a:gridCol w="1175657"/>
                <a:gridCol w="1376363"/>
                <a:gridCol w="1175657"/>
                <a:gridCol w="1175657"/>
              </a:tblGrid>
              <a:tr h="370840">
                <a:tc>
                  <a:txBody>
                    <a:bodyPr/>
                    <a:lstStyle/>
                    <a:p>
                      <a:r>
                        <a:rPr lang="en-US" dirty="0" smtClean="0">
                          <a:solidFill>
                            <a:schemeClr val="tx1"/>
                          </a:solidFill>
                        </a:rPr>
                        <a:t>Tool</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Algorithm</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Threads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Gaps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Mismatches</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err="1" smtClean="0">
                          <a:solidFill>
                            <a:schemeClr val="tx1"/>
                          </a:solidFill>
                        </a:rPr>
                        <a:t>Ruffalo</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err="1" smtClean="0">
                          <a:solidFill>
                            <a:schemeClr val="tx1"/>
                          </a:solidFill>
                        </a:rPr>
                        <a:t>Schbath</a:t>
                      </a:r>
                      <a:endParaRPr lang="en-US"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BWA</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rPr>
                        <a:t>BWT</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sym typeface="Wingdings"/>
                        </a:rPr>
                        <a:t></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sym typeface="Wingdings"/>
                        </a:rPr>
                        <a:t></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sym typeface="Wingdings"/>
                        </a:rPr>
                        <a:t></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lang="en-US" dirty="0" smtClean="0">
                          <a:solidFill>
                            <a:schemeClr val="tx1"/>
                          </a:solidFill>
                          <a:sym typeface="Wingdings"/>
                        </a:rPr>
                        <a:t></a:t>
                      </a:r>
                      <a:endParaRPr 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sym typeface="Wingdings"/>
                        </a:rPr>
                        <a:t></a:t>
                      </a:r>
                      <a:endParaRPr lang="en-US" dirty="0" smtClean="0">
                        <a:solidFill>
                          <a:schemeClr val="tx1"/>
                        </a:solidFill>
                      </a:endParaRPr>
                    </a:p>
                  </a:txBody>
                  <a:tcPr>
                    <a:lnT w="12700" cap="flat" cmpd="sng" algn="ctr">
                      <a:solidFill>
                        <a:schemeClr val="tx1"/>
                      </a:solidFill>
                      <a:prstDash val="solid"/>
                      <a:round/>
                      <a:headEnd type="none" w="med" len="med"/>
                      <a:tailEnd type="none" w="med" len="med"/>
                    </a:lnT>
                    <a:noFill/>
                  </a:tcPr>
                </a:tc>
              </a:tr>
              <a:tr h="370840">
                <a:tc>
                  <a:txBody>
                    <a:bodyPr/>
                    <a:lstStyle/>
                    <a:p>
                      <a:r>
                        <a:rPr lang="en-US" dirty="0" err="1" smtClean="0">
                          <a:solidFill>
                            <a:schemeClr val="tx1"/>
                          </a:solidFill>
                        </a:rPr>
                        <a:t>Novoalign</a:t>
                      </a:r>
                      <a:endParaRPr lang="en-US" dirty="0">
                        <a:solidFill>
                          <a:schemeClr val="tx1"/>
                        </a:solidFill>
                      </a:endParaRPr>
                    </a:p>
                  </a:txBody>
                  <a:tcPr>
                    <a:noFill/>
                  </a:tcPr>
                </a:tc>
                <a:tc>
                  <a:txBody>
                    <a:bodyPr/>
                    <a:lstStyle/>
                    <a:p>
                      <a:pPr algn="ctr"/>
                      <a:r>
                        <a:rPr lang="en-US" dirty="0" smtClean="0">
                          <a:solidFill>
                            <a:schemeClr val="tx1"/>
                          </a:solidFill>
                        </a:rPr>
                        <a:t>Hash ref</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smtClean="0">
                          <a:solidFill>
                            <a:schemeClr val="tx1"/>
                          </a:solidFill>
                        </a:rPr>
                        <a:t>Bowtie</a:t>
                      </a:r>
                      <a:endParaRPr lang="en-US" dirty="0">
                        <a:solidFill>
                          <a:schemeClr val="tx1"/>
                        </a:solidFill>
                      </a:endParaRPr>
                    </a:p>
                  </a:txBody>
                  <a:tcPr>
                    <a:noFill/>
                  </a:tcPr>
                </a:tc>
                <a:tc>
                  <a:txBody>
                    <a:bodyPr/>
                    <a:lstStyle/>
                    <a:p>
                      <a:pPr algn="ctr"/>
                      <a:r>
                        <a:rPr lang="en-US" dirty="0" smtClean="0">
                          <a:solidFill>
                            <a:schemeClr val="tx1"/>
                          </a:solidFill>
                        </a:rPr>
                        <a:t>BWT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smtClean="0">
                          <a:solidFill>
                            <a:schemeClr val="tx1"/>
                          </a:solidFill>
                        </a:rPr>
                        <a:t>SOAP2</a:t>
                      </a:r>
                      <a:endParaRPr lang="en-US" dirty="0">
                        <a:solidFill>
                          <a:schemeClr val="tx1"/>
                        </a:solidFill>
                      </a:endParaRPr>
                    </a:p>
                  </a:txBody>
                  <a:tcPr>
                    <a:noFill/>
                  </a:tcPr>
                </a:tc>
                <a:tc>
                  <a:txBody>
                    <a:bodyPr/>
                    <a:lstStyle/>
                    <a:p>
                      <a:pPr algn="ctr"/>
                      <a:r>
                        <a:rPr lang="en-US" dirty="0" smtClean="0">
                          <a:solidFill>
                            <a:schemeClr val="tx1"/>
                          </a:solidFill>
                        </a:rPr>
                        <a:t>BWT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buFont typeface="Symbol"/>
                        <a:buChar char="£"/>
                      </a:pPr>
                      <a:r>
                        <a:rPr lang="en-US" dirty="0" smtClean="0">
                          <a:solidFill>
                            <a:schemeClr val="tx1"/>
                          </a:solidFill>
                          <a:sym typeface="Symbol"/>
                        </a:rPr>
                        <a:t>2</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smtClean="0">
                          <a:solidFill>
                            <a:schemeClr val="tx1"/>
                          </a:solidFill>
                        </a:rPr>
                        <a:t>BFAST</a:t>
                      </a:r>
                      <a:endParaRPr lang="en-US" dirty="0">
                        <a:solidFill>
                          <a:schemeClr val="tx1"/>
                        </a:solidFill>
                      </a:endParaRPr>
                    </a:p>
                  </a:txBody>
                  <a:tcPr>
                    <a:noFill/>
                  </a:tcPr>
                </a:tc>
                <a:tc>
                  <a:txBody>
                    <a:bodyPr/>
                    <a:lstStyle/>
                    <a:p>
                      <a:pPr algn="ctr"/>
                      <a:r>
                        <a:rPr lang="en-US" dirty="0" smtClean="0">
                          <a:solidFill>
                            <a:schemeClr val="tx1"/>
                          </a:solidFill>
                        </a:rPr>
                        <a:t>Hash ref</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smtClean="0">
                          <a:solidFill>
                            <a:schemeClr val="tx1"/>
                          </a:solidFill>
                        </a:rPr>
                        <a:t>SSAHA2</a:t>
                      </a:r>
                      <a:endParaRPr lang="en-US" dirty="0">
                        <a:solidFill>
                          <a:schemeClr val="tx1"/>
                        </a:solidFill>
                      </a:endParaRPr>
                    </a:p>
                  </a:txBody>
                  <a:tcPr>
                    <a:noFill/>
                  </a:tcPr>
                </a:tc>
                <a:tc>
                  <a:txBody>
                    <a:bodyPr/>
                    <a:lstStyle/>
                    <a:p>
                      <a:pPr algn="ctr"/>
                      <a:r>
                        <a:rPr lang="en-US" dirty="0" smtClean="0">
                          <a:solidFill>
                            <a:schemeClr val="tx1"/>
                          </a:solidFill>
                        </a:rPr>
                        <a:t>Hash</a:t>
                      </a:r>
                      <a:r>
                        <a:rPr lang="en-US" baseline="0" dirty="0" smtClean="0">
                          <a:solidFill>
                            <a:schemeClr val="tx1"/>
                          </a:solidFill>
                        </a:rPr>
                        <a:t> ref</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err="1" smtClean="0">
                          <a:solidFill>
                            <a:schemeClr val="tx1"/>
                          </a:solidFill>
                        </a:rPr>
                        <a:t>MPscan</a:t>
                      </a:r>
                      <a:endParaRPr lang="en-US" dirty="0">
                        <a:solidFill>
                          <a:schemeClr val="tx1"/>
                        </a:solidFill>
                      </a:endParaRPr>
                    </a:p>
                  </a:txBody>
                  <a:tcPr>
                    <a:noFill/>
                  </a:tcPr>
                </a:tc>
                <a:tc>
                  <a:txBody>
                    <a:bodyPr/>
                    <a:lstStyle/>
                    <a:p>
                      <a:pPr algn="ctr"/>
                      <a:r>
                        <a:rPr lang="en-US" dirty="0" smtClean="0">
                          <a:solidFill>
                            <a:schemeClr val="tx1"/>
                          </a:solidFill>
                        </a:rPr>
                        <a:t>Suffix tree</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smtClean="0">
                          <a:solidFill>
                            <a:schemeClr val="tx1"/>
                          </a:solidFill>
                        </a:rPr>
                        <a:t>GASSST</a:t>
                      </a:r>
                      <a:endParaRPr lang="en-US" dirty="0">
                        <a:solidFill>
                          <a:schemeClr val="tx1"/>
                        </a:solidFill>
                      </a:endParaRPr>
                    </a:p>
                  </a:txBody>
                  <a:tcPr>
                    <a:noFill/>
                  </a:tcPr>
                </a:tc>
                <a:tc>
                  <a:txBody>
                    <a:bodyPr/>
                    <a:lstStyle/>
                    <a:p>
                      <a:pPr algn="ctr"/>
                      <a:r>
                        <a:rPr lang="en-US" dirty="0" smtClean="0">
                          <a:solidFill>
                            <a:schemeClr val="tx1"/>
                          </a:solidFill>
                        </a:rPr>
                        <a:t>Hash ref</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err="1" smtClean="0">
                          <a:solidFill>
                            <a:schemeClr val="tx1"/>
                          </a:solidFill>
                        </a:rPr>
                        <a:t>PerM</a:t>
                      </a:r>
                      <a:endParaRPr lang="en-US" dirty="0">
                        <a:solidFill>
                          <a:schemeClr val="tx1"/>
                        </a:solidFill>
                      </a:endParaRPr>
                    </a:p>
                  </a:txBody>
                  <a:tcPr>
                    <a:noFill/>
                  </a:tcPr>
                </a:tc>
                <a:tc>
                  <a:txBody>
                    <a:bodyPr/>
                    <a:lstStyle/>
                    <a:p>
                      <a:pPr algn="ctr"/>
                      <a:r>
                        <a:rPr lang="en-US" dirty="0" smtClean="0">
                          <a:solidFill>
                            <a:schemeClr val="tx1"/>
                          </a:solidFill>
                        </a:rPr>
                        <a:t>Hash ref</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r>
              <a:tr h="370840">
                <a:tc>
                  <a:txBody>
                    <a:bodyPr/>
                    <a:lstStyle/>
                    <a:p>
                      <a:r>
                        <a:rPr lang="en-US" dirty="0" err="1" smtClean="0">
                          <a:solidFill>
                            <a:schemeClr val="tx1"/>
                          </a:solidFill>
                        </a:rPr>
                        <a:t>mrFAST</a:t>
                      </a:r>
                      <a:endParaRPr lang="en-US" dirty="0">
                        <a:solidFill>
                          <a:schemeClr val="tx1"/>
                        </a:solidFill>
                      </a:endParaRPr>
                    </a:p>
                  </a:txBody>
                  <a:tcPr>
                    <a:noFill/>
                  </a:tcPr>
                </a:tc>
                <a:tc>
                  <a:txBody>
                    <a:bodyPr/>
                    <a:lstStyle/>
                    <a:p>
                      <a:pPr algn="ctr"/>
                      <a:r>
                        <a:rPr lang="en-US" dirty="0" smtClean="0">
                          <a:solidFill>
                            <a:schemeClr val="tx1"/>
                          </a:solidFill>
                        </a:rPr>
                        <a:t>Hash ref</a:t>
                      </a:r>
                      <a:endParaRPr lang="en-US" dirty="0">
                        <a:solidFill>
                          <a:schemeClr val="tx1"/>
                        </a:solidFill>
                      </a:endParaRPr>
                    </a:p>
                  </a:txBody>
                  <a:tcPr>
                    <a:noFill/>
                  </a:tcPr>
                </a:tc>
                <a:tc>
                  <a:txBody>
                    <a:bodyPr/>
                    <a:lstStyle/>
                    <a:p>
                      <a:pPr algn="ct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tr>
              <a:tr h="370840">
                <a:tc>
                  <a:txBody>
                    <a:bodyPr/>
                    <a:lstStyle/>
                    <a:p>
                      <a:r>
                        <a:rPr lang="en-US" dirty="0" err="1" smtClean="0">
                          <a:solidFill>
                            <a:schemeClr val="tx1"/>
                          </a:solidFill>
                        </a:rPr>
                        <a:t>mrsFAST</a:t>
                      </a:r>
                      <a:endParaRPr lang="en-US" dirty="0">
                        <a:solidFill>
                          <a:schemeClr val="tx1"/>
                        </a:solidFill>
                      </a:endParaRPr>
                    </a:p>
                  </a:txBody>
                  <a:tcPr>
                    <a:noFill/>
                  </a:tcPr>
                </a:tc>
                <a:tc>
                  <a:txBody>
                    <a:bodyPr/>
                    <a:lstStyle/>
                    <a:p>
                      <a:pPr algn="ctr"/>
                      <a:r>
                        <a:rPr lang="en-US" dirty="0" smtClean="0">
                          <a:solidFill>
                            <a:schemeClr val="tx1"/>
                          </a:solidFill>
                        </a:rPr>
                        <a:t>Hash ref</a:t>
                      </a:r>
                      <a:endParaRPr lang="en-US" dirty="0">
                        <a:solidFill>
                          <a:schemeClr val="tx1"/>
                        </a:solidFill>
                      </a:endParaRPr>
                    </a:p>
                  </a:txBody>
                  <a:tcPr>
                    <a:noFill/>
                  </a:tcPr>
                </a:tc>
                <a:tc>
                  <a:txBody>
                    <a:bodyPr/>
                    <a:lstStyle/>
                    <a:p>
                      <a:pPr algn="ct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sym typeface="Wingdings"/>
                        </a:rPr>
                        <a:t></a:t>
                      </a:r>
                      <a:endParaRPr lang="en-US" dirty="0">
                        <a:solidFill>
                          <a:schemeClr val="tx1"/>
                        </a:solidFill>
                      </a:endParaRPr>
                    </a:p>
                  </a:txBody>
                  <a:tcPr>
                    <a:noFill/>
                  </a:tcPr>
                </a:tc>
                <a:tc>
                  <a:txBody>
                    <a:bodyPr/>
                    <a:lstStyle/>
                    <a:p>
                      <a:pPr algn="ctr"/>
                      <a:endParaRPr lang="en-US">
                        <a:solidFill>
                          <a:schemeClr val="tx1"/>
                        </a:solidFill>
                      </a:endParaRPr>
                    </a:p>
                  </a:txBody>
                  <a:tcPr>
                    <a:noFill/>
                  </a:tcPr>
                </a:tc>
              </a:tr>
              <a:tr h="370840">
                <a:tc>
                  <a:txBody>
                    <a:bodyPr/>
                    <a:lstStyle/>
                    <a:p>
                      <a:r>
                        <a:rPr lang="en-US" dirty="0" err="1" smtClean="0">
                          <a:solidFill>
                            <a:schemeClr val="tx1"/>
                          </a:solidFill>
                        </a:rPr>
                        <a:t>SHRiMP</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Hash</a:t>
                      </a:r>
                      <a:r>
                        <a:rPr lang="en-US" baseline="0" dirty="0" smtClean="0">
                          <a:solidFill>
                            <a:schemeClr val="tx1"/>
                          </a:solidFill>
                        </a:rPr>
                        <a:t> ref</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sym typeface="Wingdings"/>
                        </a:rPr>
                        <a:t></a:t>
                      </a: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lnB w="12700" cap="flat" cmpd="sng" algn="ctr">
                      <a:solidFill>
                        <a:schemeClr val="tx1"/>
                      </a:solidFill>
                      <a:prstDash val="solid"/>
                      <a:round/>
                      <a:headEnd type="none" w="med" len="med"/>
                      <a:tailEnd type="none" w="med" len="med"/>
                    </a:lnB>
                    <a:noFill/>
                  </a:tcPr>
                </a:tc>
              </a:tr>
            </a:tbl>
          </a:graphicData>
        </a:graphic>
      </p:graphicFrame>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19</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rgbClr val="000000"/>
                </a:solidFill>
              </a:rPr>
              <a:t>Background</a:t>
            </a:r>
          </a:p>
          <a:p>
            <a:r>
              <a:rPr lang="en-US" dirty="0" smtClean="0">
                <a:solidFill>
                  <a:schemeClr val="bg1">
                    <a:lumMod val="50000"/>
                  </a:schemeClr>
                </a:solidFill>
              </a:rPr>
              <a:t>Algorithmic approaches to large-scale mapping of short reads</a:t>
            </a:r>
          </a:p>
          <a:p>
            <a:r>
              <a:rPr lang="en-US" dirty="0" smtClean="0">
                <a:solidFill>
                  <a:schemeClr val="bg1">
                    <a:lumMod val="50000"/>
                  </a:schemeClr>
                </a:solidFill>
              </a:rPr>
              <a:t>Experiments</a:t>
            </a:r>
          </a:p>
          <a:p>
            <a:r>
              <a:rPr lang="en-US" dirty="0" smtClean="0">
                <a:solidFill>
                  <a:schemeClr val="bg1">
                    <a:lumMod val="50000"/>
                  </a:schemeClr>
                </a:solidFill>
              </a:rPr>
              <a:t>Results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in comparing NGS mapping tools</a:t>
            </a:r>
            <a:endParaRPr lang="en-US" dirty="0"/>
          </a:p>
        </p:txBody>
      </p:sp>
      <p:sp>
        <p:nvSpPr>
          <p:cNvPr id="3" name="Content Placeholder 2"/>
          <p:cNvSpPr>
            <a:spLocks noGrp="1"/>
          </p:cNvSpPr>
          <p:nvPr>
            <p:ph idx="1"/>
          </p:nvPr>
        </p:nvSpPr>
        <p:spPr/>
        <p:txBody>
          <a:bodyPr>
            <a:normAutofit/>
          </a:bodyPr>
          <a:lstStyle/>
          <a:p>
            <a:r>
              <a:rPr lang="en-US" dirty="0" smtClean="0"/>
              <a:t>How do tools compare in terms of accuracy and speed?</a:t>
            </a:r>
          </a:p>
          <a:p>
            <a:r>
              <a:rPr lang="en-US" dirty="0" smtClean="0"/>
              <a:t>Questions raised by </a:t>
            </a:r>
            <a:r>
              <a:rPr lang="en-US" dirty="0" err="1" smtClean="0"/>
              <a:t>Ruffalo</a:t>
            </a:r>
            <a:r>
              <a:rPr lang="en-US" dirty="0" smtClean="0"/>
              <a:t>:</a:t>
            </a:r>
          </a:p>
          <a:p>
            <a:pPr marL="504000" indent="-252000">
              <a:buFont typeface="Arial"/>
              <a:buChar char="•"/>
            </a:pPr>
            <a:r>
              <a:rPr lang="en-US" dirty="0" smtClean="0"/>
              <a:t>How do complicating factors affect the accuracy and speed of mapping tools?</a:t>
            </a:r>
          </a:p>
          <a:p>
            <a:pPr marL="504000" indent="-252000">
              <a:buFont typeface="Arial"/>
              <a:buChar char="•"/>
            </a:pPr>
            <a:r>
              <a:rPr lang="en-US" dirty="0" smtClean="0"/>
              <a:t>Identify factors to consider in choosing a tool for a particular application. Mapping tools are developed for different purposes and so are optimized for different criteria, which may affect their performance in these evaluations.</a:t>
            </a:r>
          </a:p>
          <a:p>
            <a:r>
              <a:rPr lang="en-US" dirty="0" err="1" smtClean="0"/>
              <a:t>Schbath</a:t>
            </a:r>
            <a:r>
              <a:rPr lang="en-US" dirty="0" smtClean="0"/>
              <a:t> took issue with the experimental design of </a:t>
            </a:r>
            <a:r>
              <a:rPr lang="en-US" dirty="0" err="1" smtClean="0"/>
              <a:t>Ruffalo</a:t>
            </a:r>
            <a:r>
              <a:rPr lang="en-US" dirty="0" smtClean="0"/>
              <a:t> and wanted to make assessments using more “controlled” sets of reads.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20</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 addressed by </a:t>
            </a:r>
            <a:r>
              <a:rPr lang="en-US" dirty="0" err="1" smtClean="0"/>
              <a:t>Schbath</a:t>
            </a:r>
            <a:endParaRPr lang="en-US" dirty="0"/>
          </a:p>
        </p:txBody>
      </p:sp>
      <p:sp>
        <p:nvSpPr>
          <p:cNvPr id="3" name="Content Placeholder 2"/>
          <p:cNvSpPr>
            <a:spLocks noGrp="1"/>
          </p:cNvSpPr>
          <p:nvPr>
            <p:ph idx="1"/>
          </p:nvPr>
        </p:nvSpPr>
        <p:spPr/>
        <p:txBody>
          <a:bodyPr/>
          <a:lstStyle/>
          <a:p>
            <a:r>
              <a:rPr lang="en-US" dirty="0" smtClean="0"/>
              <a:t>Can tools systematically map reads that appear in the genome without errors?</a:t>
            </a:r>
          </a:p>
          <a:p>
            <a:r>
              <a:rPr lang="en-US" dirty="0" smtClean="0"/>
              <a:t>Can tools map reads with the maximum number of mismatches allowed in the alignments?</a:t>
            </a:r>
          </a:p>
          <a:p>
            <a:r>
              <a:rPr lang="en-US" dirty="0" smtClean="0"/>
              <a:t>For reads that occur multiple times in the genome, do tools retrieve all occurrences?</a:t>
            </a:r>
          </a:p>
          <a:p>
            <a:r>
              <a:rPr lang="en-US" dirty="0" smtClean="0"/>
              <a:t>Do reads reported as being unique really occur only once?</a:t>
            </a:r>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21</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of the two comparisons</a:t>
            </a:r>
            <a:endParaRPr lang="en-US" dirty="0"/>
          </a:p>
        </p:txBody>
      </p:sp>
      <p:sp>
        <p:nvSpPr>
          <p:cNvPr id="3" name="Content Placeholder 2"/>
          <p:cNvSpPr>
            <a:spLocks noGrp="1"/>
          </p:cNvSpPr>
          <p:nvPr>
            <p:ph idx="1"/>
          </p:nvPr>
        </p:nvSpPr>
        <p:spPr/>
        <p:txBody>
          <a:bodyPr>
            <a:normAutofit/>
          </a:bodyPr>
          <a:lstStyle/>
          <a:p>
            <a:r>
              <a:rPr lang="en-US" dirty="0" err="1" smtClean="0"/>
              <a:t>Ruffalo</a:t>
            </a:r>
            <a:endParaRPr lang="en-US" dirty="0" smtClean="0"/>
          </a:p>
          <a:p>
            <a:pPr lvl="1"/>
            <a:r>
              <a:rPr lang="en-US" dirty="0" smtClean="0"/>
              <a:t>Tool to simulate NGS runs. Parameters include sequencing error, </a:t>
            </a:r>
            <a:r>
              <a:rPr lang="en-US" dirty="0" err="1" smtClean="0"/>
              <a:t>indels</a:t>
            </a:r>
            <a:r>
              <a:rPr lang="en-US" dirty="0" smtClean="0"/>
              <a:t>, coverage. Can also create artificial genomes.</a:t>
            </a:r>
          </a:p>
          <a:p>
            <a:pPr lvl="1"/>
            <a:r>
              <a:rPr lang="en-US" dirty="0" smtClean="0"/>
              <a:t>Read lengths are normally distributed with specified mean. For paired ends, read length is fixed and insert size is normally distributed.</a:t>
            </a:r>
          </a:p>
          <a:p>
            <a:pPr lvl="1"/>
            <a:r>
              <a:rPr lang="en-US" dirty="0" smtClean="0"/>
              <a:t>Sequencing error rate is specified and applied independently to each base of a region selected as a read.</a:t>
            </a:r>
          </a:p>
          <a:p>
            <a:pPr lvl="1"/>
            <a:r>
              <a:rPr lang="en-US" dirty="0" smtClean="0"/>
              <a:t>Can specify </a:t>
            </a:r>
            <a:r>
              <a:rPr lang="en-US" dirty="0" err="1" smtClean="0"/>
              <a:t>indel</a:t>
            </a:r>
            <a:r>
              <a:rPr lang="en-US" dirty="0" smtClean="0"/>
              <a:t> rate and mean length</a:t>
            </a:r>
          </a:p>
          <a:p>
            <a:r>
              <a:rPr lang="en-US" dirty="0" err="1" smtClean="0"/>
              <a:t>Schbath</a:t>
            </a:r>
            <a:endParaRPr lang="en-US" dirty="0" smtClean="0"/>
          </a:p>
          <a:p>
            <a:pPr lvl="1"/>
            <a:r>
              <a:rPr lang="en-US" dirty="0" smtClean="0"/>
              <a:t>Read lengths and errors / read are constant per experiment to make experiments more “controlled”</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22</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a:t>
            </a:r>
            <a:endParaRPr lang="en-US" dirty="0"/>
          </a:p>
        </p:txBody>
      </p:sp>
      <p:sp>
        <p:nvSpPr>
          <p:cNvPr id="3" name="Content Placeholder 2"/>
          <p:cNvSpPr>
            <a:spLocks noGrp="1"/>
          </p:cNvSpPr>
          <p:nvPr>
            <p:ph idx="1"/>
          </p:nvPr>
        </p:nvSpPr>
        <p:spPr/>
        <p:txBody>
          <a:bodyPr>
            <a:normAutofit/>
          </a:bodyPr>
          <a:lstStyle/>
          <a:p>
            <a:pPr marL="0" lvl="1" indent="0">
              <a:buNone/>
            </a:pPr>
            <a:r>
              <a:rPr lang="en-US" dirty="0" smtClean="0"/>
              <a:t>Accuracy: Fraction of reads mapped to the correct location.</a:t>
            </a:r>
          </a:p>
          <a:p>
            <a:pPr marL="0" lvl="1" indent="0">
              <a:buNone/>
            </a:pPr>
            <a:r>
              <a:rPr lang="en-US" dirty="0" smtClean="0"/>
              <a:t>Runtime: indexing and mapping</a:t>
            </a:r>
          </a:p>
          <a:p>
            <a:pPr marL="0" lvl="1" indent="0">
              <a:buNone/>
            </a:pPr>
            <a:r>
              <a:rPr lang="en-US" dirty="0" err="1" smtClean="0"/>
              <a:t>Ruffalo</a:t>
            </a:r>
            <a:r>
              <a:rPr lang="en-US" dirty="0" smtClean="0"/>
              <a:t> reports </a:t>
            </a:r>
            <a:r>
              <a:rPr lang="en-US" dirty="0" err="1" smtClean="0"/>
              <a:t>w.r.t</a:t>
            </a:r>
            <a:r>
              <a:rPr lang="en-US" dirty="0" smtClean="0"/>
              <a:t>. changes in sequencing error rate, </a:t>
            </a:r>
            <a:r>
              <a:rPr lang="en-US" dirty="0" err="1" smtClean="0"/>
              <a:t>indel</a:t>
            </a:r>
            <a:r>
              <a:rPr lang="en-US" dirty="0" smtClean="0"/>
              <a:t> sizes, and </a:t>
            </a:r>
            <a:r>
              <a:rPr lang="en-US" dirty="0" err="1" smtClean="0"/>
              <a:t>indel</a:t>
            </a:r>
            <a:r>
              <a:rPr lang="en-US" dirty="0" smtClean="0"/>
              <a:t> frequencies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23</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 cont.</a:t>
            </a:r>
            <a:endParaRPr lang="en-US" dirty="0"/>
          </a:p>
        </p:txBody>
      </p:sp>
      <p:sp>
        <p:nvSpPr>
          <p:cNvPr id="3" name="Content Placeholder 2"/>
          <p:cNvSpPr>
            <a:spLocks noGrp="1"/>
          </p:cNvSpPr>
          <p:nvPr>
            <p:ph idx="1"/>
          </p:nvPr>
        </p:nvSpPr>
        <p:spPr/>
        <p:txBody>
          <a:bodyPr>
            <a:normAutofit fontScale="92500"/>
          </a:bodyPr>
          <a:lstStyle/>
          <a:p>
            <a:r>
              <a:rPr lang="en-US" dirty="0" err="1" smtClean="0"/>
              <a:t>Ruffalo</a:t>
            </a:r>
            <a:endParaRPr lang="en-US" dirty="0" smtClean="0"/>
          </a:p>
          <a:p>
            <a:pPr lvl="1"/>
            <a:r>
              <a:rPr lang="en-US" dirty="0" smtClean="0"/>
              <a:t>Tools that report all matching positions are penalized by typical measures of incorrect mapping, as a read may map well to multiple positions because of paralogous regions.</a:t>
            </a:r>
          </a:p>
          <a:p>
            <a:pPr lvl="1" indent="0">
              <a:buNone/>
            </a:pPr>
            <a:r>
              <a:rPr lang="en-US" dirty="0" smtClean="0"/>
              <a:t>Define notions of strict and relaxed incorrect mapping. The relaxed version is not supposed to penalize incorrect mappings if the correct mapping is found. This is only relevant if multiple locations are reported. The text and equations seem to me to disagree. In any event, this seems to me to be overkill.</a:t>
            </a:r>
          </a:p>
          <a:p>
            <a:pPr lvl="1"/>
            <a:r>
              <a:rPr lang="en-US" dirty="0" smtClean="0"/>
              <a:t>Incorporated threshold on mapping quality. I think that the reported results did not use this in a realistic fashion.</a:t>
            </a:r>
          </a:p>
          <a:p>
            <a:r>
              <a:rPr lang="en-US" dirty="0" err="1" smtClean="0"/>
              <a:t>Schbath</a:t>
            </a:r>
            <a:endParaRPr lang="en-US" dirty="0" smtClean="0"/>
          </a:p>
          <a:p>
            <a:pPr lvl="1"/>
            <a:r>
              <a:rPr lang="en-US" dirty="0" smtClean="0"/>
              <a:t>Reports separately for reads with unique and multiple locations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24</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data (genomes &amp; reads)</a:t>
            </a:r>
            <a:endParaRPr lang="en-US" dirty="0"/>
          </a:p>
        </p:txBody>
      </p:sp>
      <p:graphicFrame>
        <p:nvGraphicFramePr>
          <p:cNvPr id="7" name="Content Placeholder 6"/>
          <p:cNvGraphicFramePr>
            <a:graphicFrameLocks noGrp="1"/>
          </p:cNvGraphicFramePr>
          <p:nvPr>
            <p:ph idx="1"/>
          </p:nvPr>
        </p:nvGraphicFramePr>
        <p:xfrm>
          <a:off x="457200" y="990600"/>
          <a:ext cx="8229600" cy="45923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solidFill>
                          <a:schemeClr val="tx1"/>
                        </a:solidFill>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err="1" smtClean="0">
                          <a:solidFill>
                            <a:schemeClr val="tx1"/>
                          </a:solidFill>
                        </a:rPr>
                        <a:t>Ruffalo</a:t>
                      </a:r>
                      <a:endParaRPr lang="en-US" dirty="0">
                        <a:solidFill>
                          <a:schemeClr val="tx1"/>
                        </a:solidFill>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err="1" smtClean="0">
                          <a:solidFill>
                            <a:schemeClr val="tx1"/>
                          </a:solidFill>
                        </a:rPr>
                        <a:t>Schbath</a:t>
                      </a:r>
                      <a:endParaRPr lang="en-US" dirty="0">
                        <a:solidFill>
                          <a:schemeClr val="tx1"/>
                        </a:solidFill>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dirty="0" smtClean="0">
                          <a:solidFill>
                            <a:schemeClr val="tx1"/>
                          </a:solidFill>
                        </a:rPr>
                        <a:t>Human genome (length)</a:t>
                      </a:r>
                      <a:endParaRPr lang="en-US" dirty="0">
                        <a:solidFill>
                          <a:schemeClr val="tx1"/>
                        </a:solidFill>
                      </a:endParaRPr>
                    </a:p>
                  </a:txBody>
                  <a:tcPr>
                    <a:lnT w="12700" cap="flat" cmpd="sng" algn="ctr">
                      <a:solidFill>
                        <a:scrgbClr r="0" g="0" b="0"/>
                      </a:solidFill>
                      <a:prstDash val="solid"/>
                      <a:round/>
                      <a:headEnd type="none" w="med" len="med"/>
                      <a:tailEnd type="none" w="med" len="med"/>
                    </a:lnT>
                    <a:noFill/>
                  </a:tcPr>
                </a:tc>
                <a:tc>
                  <a:txBody>
                    <a:bodyPr/>
                    <a:lstStyle/>
                    <a:p>
                      <a:r>
                        <a:rPr lang="en-US" dirty="0" smtClean="0">
                          <a:solidFill>
                            <a:schemeClr val="tx1"/>
                          </a:solidFill>
                        </a:rPr>
                        <a:t>hg19 (3 </a:t>
                      </a:r>
                      <a:r>
                        <a:rPr lang="en-US" dirty="0" err="1" smtClean="0">
                          <a:solidFill>
                            <a:schemeClr val="tx1"/>
                          </a:solidFill>
                        </a:rPr>
                        <a:t>Gb</a:t>
                      </a:r>
                      <a:r>
                        <a:rPr lang="en-US" dirty="0" smtClean="0">
                          <a:solidFill>
                            <a:schemeClr val="tx1"/>
                          </a:solidFill>
                        </a:rPr>
                        <a:t>)</a:t>
                      </a:r>
                      <a:endParaRPr lang="en-US" dirty="0">
                        <a:solidFill>
                          <a:schemeClr val="tx1"/>
                        </a:solidFill>
                      </a:endParaRPr>
                    </a:p>
                  </a:txBody>
                  <a:tcPr>
                    <a:lnT w="12700" cap="flat" cmpd="sng" algn="ctr">
                      <a:solidFill>
                        <a:scrgbClr r="0" g="0" b="0"/>
                      </a:solidFill>
                      <a:prstDash val="solid"/>
                      <a:round/>
                      <a:headEnd type="none" w="med" len="med"/>
                      <a:tailEnd type="none" w="med" len="med"/>
                    </a:lnT>
                    <a:noFill/>
                  </a:tcPr>
                </a:tc>
                <a:tc>
                  <a:txBody>
                    <a:bodyPr/>
                    <a:lstStyle/>
                    <a:p>
                      <a:r>
                        <a:rPr lang="en-US" dirty="0" smtClean="0">
                          <a:solidFill>
                            <a:schemeClr val="tx1"/>
                          </a:solidFill>
                        </a:rPr>
                        <a:t>GRCh37 (2.7 </a:t>
                      </a:r>
                      <a:r>
                        <a:rPr lang="en-US" dirty="0" err="1" smtClean="0">
                          <a:solidFill>
                            <a:schemeClr val="tx1"/>
                          </a:solidFill>
                        </a:rPr>
                        <a:t>Gb</a:t>
                      </a:r>
                      <a:r>
                        <a:rPr lang="en-US" dirty="0" smtClean="0">
                          <a:solidFill>
                            <a:schemeClr val="tx1"/>
                          </a:solidFill>
                        </a:rPr>
                        <a:t>)</a:t>
                      </a:r>
                      <a:endParaRPr lang="en-US" dirty="0">
                        <a:solidFill>
                          <a:schemeClr val="tx1"/>
                        </a:solidFill>
                      </a:endParaRPr>
                    </a:p>
                  </a:txBody>
                  <a:tcPr>
                    <a:lnT w="12700" cap="flat" cmpd="sng" algn="ctr">
                      <a:solidFill>
                        <a:scrgbClr r="0" g="0" b="0"/>
                      </a:solidFill>
                      <a:prstDash val="solid"/>
                      <a:round/>
                      <a:headEnd type="none" w="med" len="med"/>
                      <a:tailEnd type="none" w="med" len="med"/>
                    </a:lnT>
                    <a:noFill/>
                  </a:tcPr>
                </a:tc>
              </a:tr>
              <a:tr h="370840">
                <a:tc>
                  <a:txBody>
                    <a:bodyPr/>
                    <a:lstStyle/>
                    <a:p>
                      <a:r>
                        <a:rPr lang="en-US" dirty="0" smtClean="0">
                          <a:solidFill>
                            <a:schemeClr val="tx1"/>
                          </a:solidFill>
                        </a:rPr>
                        <a:t>2</a:t>
                      </a:r>
                      <a:r>
                        <a:rPr lang="en-US" baseline="30000" dirty="0" smtClean="0">
                          <a:solidFill>
                            <a:schemeClr val="tx1"/>
                          </a:solidFill>
                        </a:rPr>
                        <a:t>nd</a:t>
                      </a:r>
                      <a:r>
                        <a:rPr lang="en-US" dirty="0" smtClean="0">
                          <a:solidFill>
                            <a:schemeClr val="tx1"/>
                          </a:solidFill>
                        </a:rPr>
                        <a:t> genome (length)</a:t>
                      </a:r>
                      <a:endParaRPr lang="en-US" dirty="0">
                        <a:solidFill>
                          <a:schemeClr val="tx1"/>
                        </a:solidFill>
                      </a:endParaRPr>
                    </a:p>
                  </a:txBody>
                  <a:tcPr>
                    <a:noFill/>
                  </a:tcPr>
                </a:tc>
                <a:tc>
                  <a:txBody>
                    <a:bodyPr/>
                    <a:lstStyle/>
                    <a:p>
                      <a:r>
                        <a:rPr lang="en-US" dirty="0" smtClean="0">
                          <a:solidFill>
                            <a:schemeClr val="tx1"/>
                          </a:solidFill>
                        </a:rPr>
                        <a:t>Artificial (500 Mb)</a:t>
                      </a:r>
                    </a:p>
                    <a:p>
                      <a:r>
                        <a:rPr lang="en-US" dirty="0" smtClean="0">
                          <a:solidFill>
                            <a:schemeClr val="tx1"/>
                          </a:solidFill>
                        </a:rPr>
                        <a:t>100 repeats,</a:t>
                      </a:r>
                      <a:r>
                        <a:rPr lang="en-US" baseline="0" dirty="0" smtClean="0">
                          <a:solidFill>
                            <a:schemeClr val="tx1"/>
                          </a:solidFill>
                        </a:rPr>
                        <a:t> each 500 </a:t>
                      </a:r>
                      <a:r>
                        <a:rPr lang="en-US" baseline="0" dirty="0" err="1" smtClean="0">
                          <a:solidFill>
                            <a:schemeClr val="tx1"/>
                          </a:solidFill>
                        </a:rPr>
                        <a:t>bp</a:t>
                      </a:r>
                      <a:endParaRPr lang="en-US" dirty="0">
                        <a:solidFill>
                          <a:schemeClr val="tx1"/>
                        </a:solidFill>
                      </a:endParaRPr>
                    </a:p>
                  </a:txBody>
                  <a:tcPr>
                    <a:noFill/>
                  </a:tcPr>
                </a:tc>
                <a:tc>
                  <a:txBody>
                    <a:bodyPr/>
                    <a:lstStyle/>
                    <a:p>
                      <a:r>
                        <a:rPr lang="en-US" dirty="0" smtClean="0">
                          <a:solidFill>
                            <a:schemeClr val="tx1"/>
                          </a:solidFill>
                        </a:rPr>
                        <a:t>Concatenation</a:t>
                      </a:r>
                      <a:r>
                        <a:rPr lang="en-US" baseline="0" dirty="0" smtClean="0">
                          <a:solidFill>
                            <a:schemeClr val="tx1"/>
                          </a:solidFill>
                        </a:rPr>
                        <a:t> of bacterial genomes (1.7 </a:t>
                      </a:r>
                      <a:r>
                        <a:rPr lang="en-US" baseline="0" dirty="0" err="1" smtClean="0">
                          <a:solidFill>
                            <a:schemeClr val="tx1"/>
                          </a:solidFill>
                        </a:rPr>
                        <a:t>Gb</a:t>
                      </a:r>
                      <a:r>
                        <a:rPr lang="en-US" baseline="0" dirty="0" smtClean="0">
                          <a:solidFill>
                            <a:schemeClr val="tx1"/>
                          </a:solidFill>
                        </a:rPr>
                        <a:t>)</a:t>
                      </a:r>
                      <a:endParaRPr lang="en-US" dirty="0">
                        <a:solidFill>
                          <a:schemeClr val="tx1"/>
                        </a:solidFill>
                      </a:endParaRPr>
                    </a:p>
                  </a:txBody>
                  <a:tcPr>
                    <a:noFill/>
                  </a:tcPr>
                </a:tc>
              </a:tr>
              <a:tr h="370840">
                <a:tc>
                  <a:txBody>
                    <a:bodyPr/>
                    <a:lstStyle/>
                    <a:p>
                      <a:r>
                        <a:rPr lang="en-US" dirty="0" smtClean="0">
                          <a:solidFill>
                            <a:schemeClr val="tx1"/>
                          </a:solidFill>
                        </a:rPr>
                        <a:t>Read lengths</a:t>
                      </a:r>
                      <a:endParaRPr lang="en-US" dirty="0">
                        <a:solidFill>
                          <a:schemeClr val="tx1"/>
                        </a:solidFill>
                      </a:endParaRPr>
                    </a:p>
                  </a:txBody>
                  <a:tcPr>
                    <a:noFill/>
                  </a:tcPr>
                </a:tc>
                <a:tc>
                  <a:txBody>
                    <a:bodyPr/>
                    <a:lstStyle/>
                    <a:p>
                      <a:r>
                        <a:rPr lang="en-US" dirty="0" smtClean="0">
                          <a:solidFill>
                            <a:schemeClr val="tx1"/>
                          </a:solidFill>
                        </a:rPr>
                        <a:t>μ=50</a:t>
                      </a:r>
                      <a:endParaRPr lang="en-US" dirty="0">
                        <a:solidFill>
                          <a:schemeClr val="tx1"/>
                        </a:solidFill>
                      </a:endParaRPr>
                    </a:p>
                  </a:txBody>
                  <a:tcPr>
                    <a:noFill/>
                  </a:tcPr>
                </a:tc>
                <a:tc>
                  <a:txBody>
                    <a:bodyPr/>
                    <a:lstStyle/>
                    <a:p>
                      <a:r>
                        <a:rPr lang="en-US" dirty="0" smtClean="0">
                          <a:solidFill>
                            <a:schemeClr val="tx1"/>
                          </a:solidFill>
                        </a:rPr>
                        <a:t>40</a:t>
                      </a:r>
                      <a:endParaRPr lang="en-US" dirty="0">
                        <a:solidFill>
                          <a:schemeClr val="tx1"/>
                        </a:solidFill>
                      </a:endParaRPr>
                    </a:p>
                  </a:txBody>
                  <a:tcPr>
                    <a:noFill/>
                  </a:tcPr>
                </a:tc>
              </a:tr>
              <a:tr h="370840">
                <a:tc>
                  <a:txBody>
                    <a:bodyPr/>
                    <a:lstStyle/>
                    <a:p>
                      <a:r>
                        <a:rPr lang="en-US" dirty="0" smtClean="0">
                          <a:solidFill>
                            <a:schemeClr val="tx1"/>
                          </a:solidFill>
                        </a:rPr>
                        <a:t># reads</a:t>
                      </a:r>
                      <a:endParaRPr lang="en-US" dirty="0">
                        <a:solidFill>
                          <a:schemeClr val="tx1"/>
                        </a:solidFill>
                      </a:endParaRPr>
                    </a:p>
                  </a:txBody>
                  <a:tcPr>
                    <a:noFill/>
                  </a:tcPr>
                </a:tc>
                <a:tc>
                  <a:txBody>
                    <a:bodyPr/>
                    <a:lstStyle/>
                    <a:p>
                      <a:r>
                        <a:rPr lang="en-US" dirty="0" smtClean="0">
                          <a:solidFill>
                            <a:schemeClr val="tx1"/>
                          </a:solidFill>
                        </a:rPr>
                        <a:t>5e5</a:t>
                      </a:r>
                      <a:endParaRPr lang="en-US" dirty="0">
                        <a:solidFill>
                          <a:schemeClr val="tx1"/>
                        </a:solidFill>
                      </a:endParaRPr>
                    </a:p>
                  </a:txBody>
                  <a:tcPr>
                    <a:noFill/>
                  </a:tcPr>
                </a:tc>
                <a:tc>
                  <a:txBody>
                    <a:bodyPr/>
                    <a:lstStyle/>
                    <a:p>
                      <a:r>
                        <a:rPr lang="en-US" dirty="0" smtClean="0">
                          <a:solidFill>
                            <a:schemeClr val="tx1"/>
                          </a:solidFill>
                        </a:rPr>
                        <a:t>10e7</a:t>
                      </a:r>
                      <a:endParaRPr lang="en-US" dirty="0">
                        <a:solidFill>
                          <a:schemeClr val="tx1"/>
                        </a:solidFill>
                      </a:endParaRPr>
                    </a:p>
                  </a:txBody>
                  <a:tcPr>
                    <a:noFill/>
                  </a:tcPr>
                </a:tc>
              </a:tr>
              <a:tr h="370840">
                <a:tc>
                  <a:txBody>
                    <a:bodyPr/>
                    <a:lstStyle/>
                    <a:p>
                      <a:r>
                        <a:rPr lang="en-US" dirty="0" smtClean="0">
                          <a:solidFill>
                            <a:schemeClr val="tx1"/>
                          </a:solidFill>
                        </a:rPr>
                        <a:t>Errors</a:t>
                      </a:r>
                      <a:endParaRPr lang="en-US" dirty="0">
                        <a:solidFill>
                          <a:schemeClr val="tx1"/>
                        </a:solidFill>
                      </a:endParaRPr>
                    </a:p>
                  </a:txBody>
                  <a:tcPr>
                    <a:noFill/>
                  </a:tcPr>
                </a:tc>
                <a:tc>
                  <a:txBody>
                    <a:bodyPr/>
                    <a:lstStyle/>
                    <a:p>
                      <a:r>
                        <a:rPr lang="en-US" dirty="0" smtClean="0">
                          <a:solidFill>
                            <a:schemeClr val="tx1"/>
                          </a:solidFill>
                        </a:rPr>
                        <a:t>Rate</a:t>
                      </a:r>
                      <a:r>
                        <a:rPr lang="en-US" baseline="0" dirty="0" smtClean="0">
                          <a:solidFill>
                            <a:schemeClr val="tx1"/>
                          </a:solidFill>
                        </a:rPr>
                        <a:t> [0, 0.1]</a:t>
                      </a:r>
                    </a:p>
                    <a:p>
                      <a:r>
                        <a:rPr lang="en-US" baseline="0" dirty="0" smtClean="0">
                          <a:solidFill>
                            <a:schemeClr val="tx1"/>
                          </a:solidFill>
                        </a:rPr>
                        <a:t>Fixed 0.01</a:t>
                      </a:r>
                      <a:endParaRPr lang="en-US" dirty="0">
                        <a:solidFill>
                          <a:schemeClr val="tx1"/>
                        </a:solidFill>
                      </a:endParaRPr>
                    </a:p>
                  </a:txBody>
                  <a:tcPr>
                    <a:noFill/>
                  </a:tcPr>
                </a:tc>
                <a:tc>
                  <a:txBody>
                    <a:bodyPr/>
                    <a:lstStyle/>
                    <a:p>
                      <a:r>
                        <a:rPr lang="en-US" dirty="0" smtClean="0">
                          <a:solidFill>
                            <a:schemeClr val="tx1"/>
                          </a:solidFill>
                        </a:rPr>
                        <a:t>0</a:t>
                      </a:r>
                    </a:p>
                    <a:p>
                      <a:r>
                        <a:rPr lang="en-US" dirty="0" smtClean="0">
                          <a:solidFill>
                            <a:schemeClr val="tx1"/>
                          </a:solidFill>
                        </a:rPr>
                        <a:t>3 / read</a:t>
                      </a:r>
                      <a:endParaRPr lang="en-US" dirty="0">
                        <a:solidFill>
                          <a:schemeClr val="tx1"/>
                        </a:solidFill>
                      </a:endParaRPr>
                    </a:p>
                  </a:txBody>
                  <a:tcPr>
                    <a:noFill/>
                  </a:tcPr>
                </a:tc>
              </a:tr>
              <a:tr h="370840">
                <a:tc>
                  <a:txBody>
                    <a:bodyPr/>
                    <a:lstStyle/>
                    <a:p>
                      <a:r>
                        <a:rPr lang="en-US" dirty="0" err="1" smtClean="0">
                          <a:solidFill>
                            <a:schemeClr val="tx1"/>
                          </a:solidFill>
                        </a:rPr>
                        <a:t>Indel</a:t>
                      </a:r>
                      <a:r>
                        <a:rPr lang="en-US" dirty="0" smtClean="0">
                          <a:solidFill>
                            <a:schemeClr val="tx1"/>
                          </a:solidFill>
                        </a:rPr>
                        <a:t> size</a:t>
                      </a:r>
                      <a:endParaRPr lang="en-US" dirty="0">
                        <a:solidFill>
                          <a:schemeClr val="tx1"/>
                        </a:solidFill>
                      </a:endParaRPr>
                    </a:p>
                  </a:txBody>
                  <a:tcPr>
                    <a:noFill/>
                  </a:tcPr>
                </a:tc>
                <a:tc>
                  <a:txBody>
                    <a:bodyPr/>
                    <a:lstStyle/>
                    <a:p>
                      <a:r>
                        <a:rPr lang="en-US" dirty="0" smtClean="0">
                          <a:solidFill>
                            <a:schemeClr val="tx1"/>
                          </a:solidFill>
                        </a:rPr>
                        <a:t>0 (varying error rate)</a:t>
                      </a:r>
                    </a:p>
                    <a:p>
                      <a:r>
                        <a:rPr lang="en-US" dirty="0" smtClean="0">
                          <a:solidFill>
                            <a:schemeClr val="tx1"/>
                          </a:solidFill>
                        </a:rPr>
                        <a:t>[2, 16] (varying</a:t>
                      </a:r>
                      <a:r>
                        <a:rPr lang="en-US" baseline="0" dirty="0" smtClean="0">
                          <a:solidFill>
                            <a:schemeClr val="tx1"/>
                          </a:solidFill>
                        </a:rPr>
                        <a:t> </a:t>
                      </a:r>
                      <a:r>
                        <a:rPr lang="en-US" baseline="0" dirty="0" err="1" smtClean="0">
                          <a:solidFill>
                            <a:schemeClr val="tx1"/>
                          </a:solidFill>
                        </a:rPr>
                        <a:t>indel</a:t>
                      </a:r>
                      <a:r>
                        <a:rPr lang="en-US" baseline="0" dirty="0" smtClean="0">
                          <a:solidFill>
                            <a:schemeClr val="tx1"/>
                          </a:solidFill>
                        </a:rPr>
                        <a:t> size)</a:t>
                      </a:r>
                    </a:p>
                    <a:p>
                      <a:r>
                        <a:rPr lang="en-US" baseline="0" dirty="0" smtClean="0">
                          <a:solidFill>
                            <a:schemeClr val="tx1"/>
                          </a:solidFill>
                        </a:rPr>
                        <a:t>2 (varying </a:t>
                      </a:r>
                      <a:r>
                        <a:rPr lang="en-US" baseline="0" dirty="0" err="1" smtClean="0">
                          <a:solidFill>
                            <a:schemeClr val="tx1"/>
                          </a:solidFill>
                        </a:rPr>
                        <a:t>indel</a:t>
                      </a:r>
                      <a:r>
                        <a:rPr lang="en-US" baseline="0" dirty="0" smtClean="0">
                          <a:solidFill>
                            <a:schemeClr val="tx1"/>
                          </a:solidFill>
                        </a:rPr>
                        <a:t> frequency)</a:t>
                      </a:r>
                      <a:endParaRPr lang="en-US" dirty="0">
                        <a:solidFill>
                          <a:schemeClr val="tx1"/>
                        </a:solidFill>
                      </a:endParaRPr>
                    </a:p>
                  </a:txBody>
                  <a:tcPr>
                    <a:noFill/>
                  </a:tcPr>
                </a:tc>
                <a:tc>
                  <a:txBody>
                    <a:bodyPr/>
                    <a:lstStyle/>
                    <a:p>
                      <a:r>
                        <a:rPr lang="en-US" dirty="0" smtClean="0">
                          <a:solidFill>
                            <a:schemeClr val="tx1"/>
                          </a:solidFill>
                        </a:rPr>
                        <a:t>None</a:t>
                      </a:r>
                      <a:endParaRPr lang="en-US" dirty="0">
                        <a:solidFill>
                          <a:schemeClr val="tx1"/>
                        </a:solidFill>
                      </a:endParaRPr>
                    </a:p>
                  </a:txBody>
                  <a:tcPr>
                    <a:noFill/>
                  </a:tcPr>
                </a:tc>
              </a:tr>
              <a:tr h="370840">
                <a:tc>
                  <a:txBody>
                    <a:bodyPr/>
                    <a:lstStyle/>
                    <a:p>
                      <a:r>
                        <a:rPr lang="en-US" dirty="0" err="1" smtClean="0">
                          <a:solidFill>
                            <a:schemeClr val="tx1"/>
                          </a:solidFill>
                        </a:rPr>
                        <a:t>Indel</a:t>
                      </a:r>
                      <a:r>
                        <a:rPr lang="en-US" dirty="0" smtClean="0">
                          <a:solidFill>
                            <a:schemeClr val="tx1"/>
                          </a:solidFill>
                        </a:rPr>
                        <a:t> frequency</a:t>
                      </a:r>
                      <a:endParaRPr lang="en-US" dirty="0">
                        <a:solidFill>
                          <a:schemeClr val="tx1"/>
                        </a:solidFill>
                      </a:endParaRPr>
                    </a:p>
                  </a:txBody>
                  <a:tcPr>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0 (varying error rate)</a:t>
                      </a:r>
                    </a:p>
                    <a:p>
                      <a:r>
                        <a:rPr lang="en-US" dirty="0" smtClean="0">
                          <a:solidFill>
                            <a:schemeClr val="tx1"/>
                          </a:solidFill>
                        </a:rPr>
                        <a:t>0.2 (varying</a:t>
                      </a:r>
                      <a:r>
                        <a:rPr lang="en-US" baseline="0" dirty="0" smtClean="0">
                          <a:solidFill>
                            <a:schemeClr val="tx1"/>
                          </a:solidFill>
                        </a:rPr>
                        <a:t> </a:t>
                      </a:r>
                      <a:r>
                        <a:rPr lang="en-US" baseline="0" dirty="0" err="1" smtClean="0">
                          <a:solidFill>
                            <a:schemeClr val="tx1"/>
                          </a:solidFill>
                        </a:rPr>
                        <a:t>indel</a:t>
                      </a:r>
                      <a:r>
                        <a:rPr lang="en-US" baseline="0" dirty="0" smtClean="0">
                          <a:solidFill>
                            <a:schemeClr val="tx1"/>
                          </a:solidFill>
                        </a:rPr>
                        <a:t> size)</a:t>
                      </a:r>
                    </a:p>
                    <a:p>
                      <a:r>
                        <a:rPr lang="en-US" baseline="0" dirty="0" smtClean="0">
                          <a:solidFill>
                            <a:schemeClr val="tx1"/>
                          </a:solidFill>
                        </a:rPr>
                        <a:t>[1e-5, 1e-2] (var. </a:t>
                      </a:r>
                      <a:r>
                        <a:rPr lang="en-US" baseline="0" dirty="0" err="1" smtClean="0">
                          <a:solidFill>
                            <a:schemeClr val="tx1"/>
                          </a:solidFill>
                        </a:rPr>
                        <a:t>indel</a:t>
                      </a:r>
                      <a:r>
                        <a:rPr lang="en-US" baseline="0" dirty="0" smtClean="0">
                          <a:solidFill>
                            <a:schemeClr val="tx1"/>
                          </a:solidFill>
                        </a:rPr>
                        <a:t> freq)</a:t>
                      </a:r>
                      <a:endParaRPr lang="en-US" dirty="0">
                        <a:solidFill>
                          <a:schemeClr val="tx1"/>
                        </a:solidFill>
                      </a:endParaRPr>
                    </a:p>
                  </a:txBody>
                  <a:tcPr>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None</a:t>
                      </a:r>
                      <a:endParaRPr lang="en-US" dirty="0">
                        <a:solidFill>
                          <a:schemeClr val="tx1"/>
                        </a:solidFill>
                      </a:endParaRPr>
                    </a:p>
                  </a:txBody>
                  <a:tcPr>
                    <a:lnB w="12700" cap="flat" cmpd="sng" algn="ctr">
                      <a:solidFill>
                        <a:scrgbClr r="0" g="0" b="0"/>
                      </a:solidFill>
                      <a:prstDash val="solid"/>
                      <a:round/>
                      <a:headEnd type="none" w="med" len="med"/>
                      <a:tailEnd type="none" w="med" len="med"/>
                    </a:lnB>
                    <a:noFill/>
                  </a:tcPr>
                </a:tc>
              </a:tr>
            </a:tbl>
          </a:graphicData>
        </a:graphic>
      </p:graphicFrame>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25</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vs. non-unique reads in </a:t>
            </a:r>
            <a:r>
              <a:rPr lang="en-US" dirty="0" err="1" smtClean="0"/>
              <a:t>Schbath</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26</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graphicFrame>
        <p:nvGraphicFramePr>
          <p:cNvPr id="7" name="Table 6"/>
          <p:cNvGraphicFramePr>
            <a:graphicFrameLocks noGrp="1"/>
          </p:cNvGraphicFramePr>
          <p:nvPr/>
        </p:nvGraphicFramePr>
        <p:xfrm>
          <a:off x="609600" y="990600"/>
          <a:ext cx="7798775" cy="2494280"/>
        </p:xfrm>
        <a:graphic>
          <a:graphicData uri="http://schemas.openxmlformats.org/drawingml/2006/table">
            <a:tbl>
              <a:tblPr>
                <a:tableStyleId>{5C22544A-7EE6-4342-B048-85BDC9FD1C3A}</a:tableStyleId>
              </a:tblPr>
              <a:tblGrid>
                <a:gridCol w="3734775"/>
                <a:gridCol w="2032000"/>
                <a:gridCol w="2032000"/>
              </a:tblGrid>
              <a:tr h="370840">
                <a:tc>
                  <a:txBody>
                    <a:bodyPr/>
                    <a:lstStyle/>
                    <a:p>
                      <a:endParaRPr lang="en-US" dirty="0">
                        <a:solidFill>
                          <a:schemeClr val="tx1"/>
                        </a:solidFill>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Human genome</a:t>
                      </a:r>
                      <a:endParaRPr lang="en-US" dirty="0">
                        <a:solidFill>
                          <a:schemeClr val="tx1"/>
                        </a:solidFill>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Bacterial</a:t>
                      </a:r>
                      <a:r>
                        <a:rPr lang="en-US" baseline="0" dirty="0" smtClean="0">
                          <a:solidFill>
                            <a:schemeClr val="tx1"/>
                          </a:solidFill>
                        </a:rPr>
                        <a:t> genome</a:t>
                      </a:r>
                      <a:endParaRPr lang="en-US" dirty="0">
                        <a:solidFill>
                          <a:schemeClr val="tx1"/>
                        </a:solidFill>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dirty="0" smtClean="0">
                          <a:solidFill>
                            <a:schemeClr val="tx1"/>
                          </a:solidFill>
                        </a:rPr>
                        <a:t># unique reads</a:t>
                      </a:r>
                      <a:endParaRPr lang="en-US" dirty="0">
                        <a:solidFill>
                          <a:schemeClr val="tx1"/>
                        </a:solidFill>
                      </a:endParaRPr>
                    </a:p>
                  </a:txBody>
                  <a:tcPr>
                    <a:lnT w="12700" cap="flat" cmpd="sng" algn="ctr">
                      <a:solidFill>
                        <a:scrgbClr r="0" g="0" b="0"/>
                      </a:solidFill>
                      <a:prstDash val="solid"/>
                      <a:round/>
                      <a:headEnd type="none" w="med" len="med"/>
                      <a:tailEnd type="none" w="med" len="med"/>
                    </a:lnT>
                    <a:noFill/>
                  </a:tcPr>
                </a:tc>
                <a:tc>
                  <a:txBody>
                    <a:bodyPr/>
                    <a:lstStyle/>
                    <a:p>
                      <a:pPr algn="ctr"/>
                      <a:r>
                        <a:rPr lang="en-US" dirty="0" smtClean="0">
                          <a:solidFill>
                            <a:schemeClr val="tx1"/>
                          </a:solidFill>
                        </a:rPr>
                        <a:t>8,877,107</a:t>
                      </a:r>
                      <a:endParaRPr lang="en-US" dirty="0">
                        <a:solidFill>
                          <a:schemeClr val="tx1"/>
                        </a:solidFill>
                      </a:endParaRPr>
                    </a:p>
                  </a:txBody>
                  <a:tcPr>
                    <a:lnT w="12700" cap="flat" cmpd="sng" algn="ctr">
                      <a:solidFill>
                        <a:scrgbClr r="0" g="0" b="0"/>
                      </a:solidFill>
                      <a:prstDash val="solid"/>
                      <a:round/>
                      <a:headEnd type="none" w="med" len="med"/>
                      <a:tailEnd type="none" w="med" len="med"/>
                    </a:lnT>
                    <a:noFill/>
                  </a:tcPr>
                </a:tc>
                <a:tc>
                  <a:txBody>
                    <a:bodyPr/>
                    <a:lstStyle/>
                    <a:p>
                      <a:pPr algn="ctr"/>
                      <a:r>
                        <a:rPr lang="en-US" dirty="0" smtClean="0">
                          <a:solidFill>
                            <a:schemeClr val="tx1"/>
                          </a:solidFill>
                        </a:rPr>
                        <a:t>7,379,606</a:t>
                      </a:r>
                      <a:endParaRPr lang="en-US" dirty="0">
                        <a:solidFill>
                          <a:schemeClr val="tx1"/>
                        </a:solidFill>
                      </a:endParaRPr>
                    </a:p>
                  </a:txBody>
                  <a:tcPr>
                    <a:lnT w="12700" cap="flat" cmpd="sng" algn="ctr">
                      <a:solidFill>
                        <a:scrgbClr r="0" g="0" b="0"/>
                      </a:solidFill>
                      <a:prstDash val="solid"/>
                      <a:round/>
                      <a:headEnd type="none" w="med" len="med"/>
                      <a:tailEnd type="none" w="med" len="med"/>
                    </a:lnT>
                    <a:noFill/>
                  </a:tcPr>
                </a:tc>
              </a:tr>
              <a:tr h="370840">
                <a:tc>
                  <a:txBody>
                    <a:bodyPr/>
                    <a:lstStyle/>
                    <a:p>
                      <a:r>
                        <a:rPr lang="en-US" dirty="0" smtClean="0">
                          <a:solidFill>
                            <a:schemeClr val="tx1"/>
                          </a:solidFill>
                        </a:rPr>
                        <a:t># reads that map</a:t>
                      </a:r>
                      <a:r>
                        <a:rPr lang="en-US" baseline="0" dirty="0" smtClean="0">
                          <a:solidFill>
                            <a:schemeClr val="tx1"/>
                          </a:solidFill>
                        </a:rPr>
                        <a:t> to multiple locations</a:t>
                      </a:r>
                      <a:endParaRPr lang="en-US" dirty="0">
                        <a:solidFill>
                          <a:schemeClr val="tx1"/>
                        </a:solidFill>
                      </a:endParaRPr>
                    </a:p>
                  </a:txBody>
                  <a:tcPr>
                    <a:noFill/>
                  </a:tcPr>
                </a:tc>
                <a:tc>
                  <a:txBody>
                    <a:bodyPr/>
                    <a:lstStyle/>
                    <a:p>
                      <a:pPr algn="ctr"/>
                      <a:r>
                        <a:rPr lang="en-US" dirty="0" smtClean="0">
                          <a:solidFill>
                            <a:schemeClr val="tx1"/>
                          </a:solidFill>
                        </a:rPr>
                        <a:t>1,122,893</a:t>
                      </a:r>
                      <a:endParaRPr lang="en-US" dirty="0">
                        <a:solidFill>
                          <a:schemeClr val="tx1"/>
                        </a:solidFill>
                      </a:endParaRPr>
                    </a:p>
                  </a:txBody>
                  <a:tcPr>
                    <a:noFill/>
                  </a:tcPr>
                </a:tc>
                <a:tc>
                  <a:txBody>
                    <a:bodyPr/>
                    <a:lstStyle/>
                    <a:p>
                      <a:pPr algn="ctr"/>
                      <a:r>
                        <a:rPr lang="en-US" dirty="0" smtClean="0">
                          <a:solidFill>
                            <a:schemeClr val="tx1"/>
                          </a:solidFill>
                        </a:rPr>
                        <a:t>2,620,394</a:t>
                      </a:r>
                      <a:endParaRPr lang="en-US" dirty="0">
                        <a:solidFill>
                          <a:schemeClr val="tx1"/>
                        </a:solidFill>
                      </a:endParaRPr>
                    </a:p>
                  </a:txBody>
                  <a:tcPr>
                    <a:noFill/>
                  </a:tcPr>
                </a:tc>
              </a:tr>
              <a:tr h="370840">
                <a:tc>
                  <a:txBody>
                    <a:bodyPr/>
                    <a:lstStyle/>
                    <a:p>
                      <a:r>
                        <a:rPr lang="en-US" dirty="0" smtClean="0">
                          <a:solidFill>
                            <a:schemeClr val="tx1"/>
                          </a:solidFill>
                        </a:rPr>
                        <a:t>Mean # locations for non-unique (</a:t>
                      </a:r>
                      <a:r>
                        <a:rPr lang="en-US" dirty="0" err="1" smtClean="0">
                          <a:solidFill>
                            <a:schemeClr val="tx1"/>
                          </a:solidFill>
                        </a:rPr>
                        <a:t>s.d</a:t>
                      </a:r>
                      <a:r>
                        <a:rPr lang="en-US" dirty="0" smtClean="0">
                          <a:solidFill>
                            <a:schemeClr val="tx1"/>
                          </a:solidFill>
                        </a:rPr>
                        <a:t>.)</a:t>
                      </a:r>
                      <a:endParaRPr lang="en-US" dirty="0">
                        <a:solidFill>
                          <a:schemeClr val="tx1"/>
                        </a:solidFill>
                      </a:endParaRPr>
                    </a:p>
                  </a:txBody>
                  <a:tcPr>
                    <a:noFill/>
                  </a:tcPr>
                </a:tc>
                <a:tc>
                  <a:txBody>
                    <a:bodyPr/>
                    <a:lstStyle/>
                    <a:p>
                      <a:pPr algn="ctr"/>
                      <a:r>
                        <a:rPr lang="en-US" dirty="0" smtClean="0">
                          <a:solidFill>
                            <a:schemeClr val="tx1"/>
                          </a:solidFill>
                        </a:rPr>
                        <a:t>723 (2,425)</a:t>
                      </a:r>
                      <a:endParaRPr lang="en-US" dirty="0">
                        <a:solidFill>
                          <a:schemeClr val="tx1"/>
                        </a:solidFill>
                      </a:endParaRPr>
                    </a:p>
                  </a:txBody>
                  <a:tcPr>
                    <a:noFill/>
                  </a:tcPr>
                </a:tc>
                <a:tc>
                  <a:txBody>
                    <a:bodyPr/>
                    <a:lstStyle/>
                    <a:p>
                      <a:pPr algn="ctr"/>
                      <a:r>
                        <a:rPr lang="en-US" dirty="0" smtClean="0">
                          <a:solidFill>
                            <a:schemeClr val="tx1"/>
                          </a:solidFill>
                        </a:rPr>
                        <a:t>9 (39)</a:t>
                      </a:r>
                      <a:endParaRPr lang="en-US" dirty="0">
                        <a:solidFill>
                          <a:schemeClr val="tx1"/>
                        </a:solidFill>
                      </a:endParaRPr>
                    </a:p>
                  </a:txBody>
                  <a:tcPr>
                    <a:noFill/>
                  </a:tcPr>
                </a:tc>
              </a:tr>
              <a:tr h="370840">
                <a:tc>
                  <a:txBody>
                    <a:bodyPr/>
                    <a:lstStyle/>
                    <a:p>
                      <a:r>
                        <a:rPr lang="en-US" dirty="0" smtClean="0">
                          <a:solidFill>
                            <a:schemeClr val="tx1"/>
                          </a:solidFill>
                        </a:rPr>
                        <a:t>Max # locations for non-unique</a:t>
                      </a:r>
                      <a:endParaRPr lang="en-US" dirty="0">
                        <a:solidFill>
                          <a:schemeClr val="tx1"/>
                        </a:solidFill>
                      </a:endParaRPr>
                    </a:p>
                  </a:txBody>
                  <a:tcPr>
                    <a:noFill/>
                  </a:tcPr>
                </a:tc>
                <a:tc>
                  <a:txBody>
                    <a:bodyPr/>
                    <a:lstStyle/>
                    <a:p>
                      <a:pPr algn="ctr"/>
                      <a:r>
                        <a:rPr lang="en-US" dirty="0" smtClean="0">
                          <a:solidFill>
                            <a:schemeClr val="tx1"/>
                          </a:solidFill>
                        </a:rPr>
                        <a:t>53,162</a:t>
                      </a:r>
                      <a:endParaRPr lang="en-US" dirty="0">
                        <a:solidFill>
                          <a:schemeClr val="tx1"/>
                        </a:solidFill>
                      </a:endParaRPr>
                    </a:p>
                  </a:txBody>
                  <a:tcPr>
                    <a:noFill/>
                  </a:tcPr>
                </a:tc>
                <a:tc>
                  <a:txBody>
                    <a:bodyPr/>
                    <a:lstStyle/>
                    <a:p>
                      <a:pPr algn="ctr"/>
                      <a:r>
                        <a:rPr lang="en-US" dirty="0" smtClean="0">
                          <a:solidFill>
                            <a:schemeClr val="tx1"/>
                          </a:solidFill>
                        </a:rPr>
                        <a:t>1,685</a:t>
                      </a:r>
                      <a:endParaRPr lang="en-US" dirty="0">
                        <a:solidFill>
                          <a:schemeClr val="tx1"/>
                        </a:solidFill>
                      </a:endParaRPr>
                    </a:p>
                  </a:txBody>
                  <a:tcPr>
                    <a:noFill/>
                  </a:tcPr>
                </a:tc>
              </a:tr>
              <a:tr h="370840">
                <a:tc>
                  <a:txBody>
                    <a:bodyPr/>
                    <a:lstStyle/>
                    <a:p>
                      <a:r>
                        <a:rPr lang="en-US" dirty="0" smtClean="0">
                          <a:solidFill>
                            <a:schemeClr val="tx1"/>
                          </a:solidFill>
                        </a:rPr>
                        <a:t># reads with Ns</a:t>
                      </a:r>
                      <a:endParaRPr lang="en-US" dirty="0">
                        <a:solidFill>
                          <a:schemeClr val="tx1"/>
                        </a:solidFill>
                      </a:endParaRPr>
                    </a:p>
                  </a:txBody>
                  <a:tcPr>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49</a:t>
                      </a:r>
                      <a:endParaRPr lang="en-US" dirty="0">
                        <a:solidFill>
                          <a:schemeClr val="tx1"/>
                        </a:solidFill>
                      </a:endParaRPr>
                    </a:p>
                  </a:txBody>
                  <a:tcPr>
                    <a:lnB w="12700" cap="flat" cmpd="sng" algn="ctr">
                      <a:solidFill>
                        <a:scrgbClr r="0" g="0" b="0"/>
                      </a:solidFill>
                      <a:prstDash val="solid"/>
                      <a:round/>
                      <a:headEnd type="none" w="med" len="med"/>
                      <a:tailEnd type="none" w="med" len="med"/>
                    </a:lnB>
                    <a:noFill/>
                  </a:tcPr>
                </a:tc>
                <a:tc>
                  <a:txBody>
                    <a:bodyPr/>
                    <a:lstStyle/>
                    <a:p>
                      <a:pPr algn="ctr"/>
                      <a:r>
                        <a:rPr lang="en-US" dirty="0" smtClean="0">
                          <a:solidFill>
                            <a:schemeClr val="tx1"/>
                          </a:solidFill>
                        </a:rPr>
                        <a:t>231</a:t>
                      </a:r>
                      <a:endParaRPr lang="en-US" dirty="0">
                        <a:solidFill>
                          <a:schemeClr val="tx1"/>
                        </a:solidFill>
                      </a:endParaRPr>
                    </a:p>
                  </a:txBody>
                  <a:tcPr>
                    <a:lnB w="12700" cap="flat" cmpd="sng" algn="ctr">
                      <a:solidFill>
                        <a:scrgbClr r="0" g="0" b="0"/>
                      </a:solidFill>
                      <a:prstDash val="solid"/>
                      <a:round/>
                      <a:headEnd type="none" w="med" len="med"/>
                      <a:tailEnd type="none" w="med" len="med"/>
                    </a:lnB>
                    <a:noFill/>
                  </a:tcPr>
                </a:tc>
              </a:tr>
            </a:tbl>
          </a:graphicData>
        </a:graphic>
      </p:graphicFrame>
      <p:pic>
        <p:nvPicPr>
          <p:cNvPr id="10" name="Picture 9" descr="schbath fig 8 no caption.png"/>
          <p:cNvPicPr>
            <a:picLocks noChangeAspect="1"/>
          </p:cNvPicPr>
          <p:nvPr/>
        </p:nvPicPr>
        <p:blipFill>
          <a:blip r:embed="rId3" cstate="print"/>
          <a:stretch>
            <a:fillRect/>
          </a:stretch>
        </p:blipFill>
        <p:spPr>
          <a:xfrm>
            <a:off x="609600" y="3467100"/>
            <a:ext cx="7810500" cy="2781300"/>
          </a:xfrm>
          <a:prstGeom prst="rect">
            <a:avLst/>
          </a:prstGeom>
          <a:ln>
            <a:solidFill>
              <a:schemeClr val="accent1"/>
            </a:solidFill>
          </a:ln>
        </p:spPr>
      </p:pic>
      <p:sp>
        <p:nvSpPr>
          <p:cNvPr id="11" name="TextBox 10"/>
          <p:cNvSpPr txBox="1"/>
          <p:nvPr/>
        </p:nvSpPr>
        <p:spPr>
          <a:xfrm>
            <a:off x="2362200" y="3505200"/>
            <a:ext cx="914400" cy="369332"/>
          </a:xfrm>
          <a:prstGeom prst="rect">
            <a:avLst/>
          </a:prstGeom>
          <a:noFill/>
        </p:spPr>
        <p:txBody>
          <a:bodyPr wrap="square" rtlCol="0">
            <a:spAutoFit/>
          </a:bodyPr>
          <a:lstStyle/>
          <a:p>
            <a:r>
              <a:rPr lang="en-US" u="sng" dirty="0" smtClean="0"/>
              <a:t>Human</a:t>
            </a:r>
            <a:endParaRPr lang="en-US" u="sng" dirty="0"/>
          </a:p>
        </p:txBody>
      </p:sp>
      <p:sp>
        <p:nvSpPr>
          <p:cNvPr id="12" name="TextBox 11"/>
          <p:cNvSpPr txBox="1"/>
          <p:nvPr/>
        </p:nvSpPr>
        <p:spPr>
          <a:xfrm>
            <a:off x="6553200" y="3505200"/>
            <a:ext cx="1143000" cy="369332"/>
          </a:xfrm>
          <a:prstGeom prst="rect">
            <a:avLst/>
          </a:prstGeom>
          <a:noFill/>
        </p:spPr>
        <p:txBody>
          <a:bodyPr wrap="square" rtlCol="0">
            <a:spAutoFit/>
          </a:bodyPr>
          <a:lstStyle/>
          <a:p>
            <a:r>
              <a:rPr lang="en-US" u="sng" dirty="0" smtClean="0"/>
              <a:t>Bacterial</a:t>
            </a:r>
            <a:endParaRPr lang="en-US"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I don’t share </a:t>
            </a:r>
            <a:r>
              <a:rPr lang="en-US" dirty="0" err="1" smtClean="0"/>
              <a:t>Schbath’s</a:t>
            </a:r>
            <a:r>
              <a:rPr lang="en-US" dirty="0" smtClean="0"/>
              <a:t> concern about the read lengths and number of errors per read being random variables, though NGS sequences typically have fixed length in each run. Since </a:t>
            </a:r>
            <a:r>
              <a:rPr lang="en-US" dirty="0" err="1" smtClean="0"/>
              <a:t>Schbath</a:t>
            </a:r>
            <a:r>
              <a:rPr lang="en-US" dirty="0" smtClean="0"/>
              <a:t> used a different model in response to </a:t>
            </a:r>
            <a:r>
              <a:rPr lang="en-US" dirty="0" err="1" smtClean="0"/>
              <a:t>Ruffalo</a:t>
            </a:r>
            <a:r>
              <a:rPr lang="en-US" dirty="0" smtClean="0"/>
              <a:t>, I expected a comparison of the results, but none was provided.</a:t>
            </a:r>
          </a:p>
          <a:p>
            <a:r>
              <a:rPr lang="en-US" dirty="0" smtClean="0"/>
              <a:t>I think that </a:t>
            </a:r>
            <a:r>
              <a:rPr lang="en-US" dirty="0" err="1" smtClean="0"/>
              <a:t>Schbath</a:t>
            </a:r>
            <a:r>
              <a:rPr lang="en-US" dirty="0" smtClean="0"/>
              <a:t> did not highlight the key difference between the papers. They focused on the differences in the reads, but I think that the substantive differences are in the analysis.</a:t>
            </a:r>
          </a:p>
          <a:p>
            <a:pPr marL="504000" indent="-252000">
              <a:buFont typeface="Arial" pitchFamily="34" charset="0"/>
              <a:buChar char="•"/>
            </a:pPr>
            <a:r>
              <a:rPr lang="en-US" dirty="0" err="1" smtClean="0"/>
              <a:t>Ruffalo</a:t>
            </a:r>
            <a:r>
              <a:rPr lang="en-US" dirty="0" smtClean="0"/>
              <a:t> does a parametric analysis, varying three parameters individually</a:t>
            </a:r>
          </a:p>
          <a:p>
            <a:pPr marL="504000" indent="-252000">
              <a:buFont typeface="Arial" pitchFamily="34" charset="0"/>
              <a:buChar char="•"/>
            </a:pPr>
            <a:r>
              <a:rPr lang="en-US" dirty="0" err="1" smtClean="0"/>
              <a:t>Schbath</a:t>
            </a:r>
            <a:r>
              <a:rPr lang="en-US" dirty="0" smtClean="0"/>
              <a:t> </a:t>
            </a:r>
            <a:r>
              <a:rPr lang="en-US" dirty="0" smtClean="0"/>
              <a:t>measures performance in two extreme bases (no errors and many errors)</a:t>
            </a:r>
          </a:p>
          <a:p>
            <a:r>
              <a:rPr lang="en-US" dirty="0" smtClean="0"/>
              <a:t>I think that </a:t>
            </a:r>
            <a:r>
              <a:rPr lang="en-US" dirty="0" err="1" smtClean="0"/>
              <a:t>Schbath</a:t>
            </a:r>
            <a:r>
              <a:rPr lang="en-US" dirty="0" smtClean="0"/>
              <a:t> reports results in a more informative way</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27</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1">
                    <a:lumMod val="50000"/>
                  </a:schemeClr>
                </a:solidFill>
              </a:rPr>
              <a:t>Background</a:t>
            </a:r>
          </a:p>
          <a:p>
            <a:r>
              <a:rPr lang="en-US" dirty="0" smtClean="0">
                <a:solidFill>
                  <a:schemeClr val="bg1">
                    <a:lumMod val="50000"/>
                  </a:schemeClr>
                </a:solidFill>
              </a:rPr>
              <a:t>Algorithmic approaches to large-scale mapping of short reads</a:t>
            </a:r>
          </a:p>
          <a:p>
            <a:r>
              <a:rPr lang="en-US" dirty="0" smtClean="0">
                <a:solidFill>
                  <a:schemeClr val="bg1">
                    <a:lumMod val="50000"/>
                  </a:schemeClr>
                </a:solidFill>
              </a:rPr>
              <a:t>Experiments</a:t>
            </a:r>
          </a:p>
          <a:p>
            <a:r>
              <a:rPr lang="en-US" dirty="0" smtClean="0">
                <a:solidFill>
                  <a:srgbClr val="000000"/>
                </a:solidFill>
              </a:rPr>
              <a:t>Results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28</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Ruffalo</a:t>
            </a:r>
            <a:r>
              <a:rPr lang="en-US" dirty="0" smtClean="0"/>
              <a:t>: Accuracy with varying error rate</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29</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8" name="Picture 7" descr="ruffalo fig 1.jpg"/>
          <p:cNvPicPr>
            <a:picLocks noChangeAspect="1"/>
          </p:cNvPicPr>
          <p:nvPr/>
        </p:nvPicPr>
        <p:blipFill>
          <a:blip r:embed="rId3" cstate="print"/>
          <a:stretch>
            <a:fillRect/>
          </a:stretch>
        </p:blipFill>
        <p:spPr>
          <a:xfrm>
            <a:off x="0" y="1295400"/>
            <a:ext cx="9144000" cy="259318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NGS mapping?</a:t>
            </a:r>
            <a:endParaRPr lang="en-US" dirty="0"/>
          </a:p>
        </p:txBody>
      </p:sp>
      <p:sp>
        <p:nvSpPr>
          <p:cNvPr id="3" name="Content Placeholder 2"/>
          <p:cNvSpPr>
            <a:spLocks noGrp="1"/>
          </p:cNvSpPr>
          <p:nvPr>
            <p:ph idx="1"/>
          </p:nvPr>
        </p:nvSpPr>
        <p:spPr/>
        <p:txBody>
          <a:bodyPr>
            <a:normAutofit/>
          </a:bodyPr>
          <a:lstStyle/>
          <a:p>
            <a:r>
              <a:rPr lang="en-US" dirty="0" smtClean="0"/>
              <a:t>Many NGS applications are based on comparisons to a known </a:t>
            </a:r>
            <a:r>
              <a:rPr lang="en-US" i="1" dirty="0" smtClean="0"/>
              <a:t>reference genome.</a:t>
            </a:r>
          </a:p>
          <a:p>
            <a:r>
              <a:rPr lang="en-US" dirty="0" smtClean="0"/>
              <a:t>The first step in analyzing a </a:t>
            </a:r>
            <a:r>
              <a:rPr lang="en-US" dirty="0" err="1" smtClean="0"/>
              <a:t>resequencing</a:t>
            </a:r>
            <a:r>
              <a:rPr lang="en-US" dirty="0" smtClean="0"/>
              <a:t> project is mapping the reads to the reference genome.</a:t>
            </a:r>
          </a:p>
          <a:p>
            <a:r>
              <a:rPr lang="en-US" dirty="0" smtClean="0"/>
              <a:t>Complications include:</a:t>
            </a:r>
          </a:p>
          <a:p>
            <a:pPr marL="504000" indent="-252000">
              <a:buFont typeface="Arial"/>
              <a:buChar char="•"/>
            </a:pPr>
            <a:r>
              <a:rPr lang="en-US" dirty="0" smtClean="0"/>
              <a:t>Genetic variation in the population</a:t>
            </a:r>
          </a:p>
          <a:p>
            <a:pPr lvl="1">
              <a:buFont typeface="Arial"/>
              <a:buChar char="•"/>
            </a:pPr>
            <a:r>
              <a:rPr lang="en-US" dirty="0" smtClean="0"/>
              <a:t>Sequencing error</a:t>
            </a:r>
          </a:p>
          <a:p>
            <a:pPr lvl="1">
              <a:buFont typeface="Arial"/>
              <a:buChar char="•"/>
            </a:pPr>
            <a:r>
              <a:rPr lang="en-US" dirty="0" smtClean="0"/>
              <a:t>Exact and approximate repeats in the genome</a:t>
            </a:r>
          </a:p>
          <a:p>
            <a:pPr lvl="1">
              <a:buFont typeface="Arial"/>
              <a:buChar char="•"/>
            </a:pPr>
            <a:r>
              <a:rPr lang="en-US" dirty="0" smtClean="0"/>
              <a:t>Short read length</a:t>
            </a:r>
          </a:p>
          <a:p>
            <a:pPr lvl="1">
              <a:buFont typeface="Arial"/>
              <a:buChar char="•"/>
            </a:pPr>
            <a:r>
              <a:rPr lang="en-US" dirty="0" smtClean="0"/>
              <a:t>Massive number of reads to map</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3</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Ruffalo</a:t>
            </a:r>
            <a:r>
              <a:rPr lang="en-US" dirty="0" smtClean="0"/>
              <a:t>: Accuracy </a:t>
            </a:r>
            <a:r>
              <a:rPr lang="en-US" dirty="0" smtClean="0"/>
              <a:t>with varying </a:t>
            </a:r>
            <a:r>
              <a:rPr lang="en-US" dirty="0" err="1" smtClean="0"/>
              <a:t>indel</a:t>
            </a:r>
            <a:r>
              <a:rPr lang="en-US" dirty="0" smtClean="0"/>
              <a:t> sizes and frequencies</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30</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7" name="Picture 6" descr="ruffalo fig 3.jpg"/>
          <p:cNvPicPr>
            <a:picLocks noChangeAspect="1"/>
          </p:cNvPicPr>
          <p:nvPr/>
        </p:nvPicPr>
        <p:blipFill>
          <a:blip r:embed="rId3" cstate="print"/>
          <a:stretch>
            <a:fillRect/>
          </a:stretch>
        </p:blipFill>
        <p:spPr>
          <a:xfrm>
            <a:off x="0" y="871537"/>
            <a:ext cx="9144000" cy="2786063"/>
          </a:xfrm>
          <a:prstGeom prst="rect">
            <a:avLst/>
          </a:prstGeom>
          <a:ln>
            <a:solidFill>
              <a:schemeClr val="accent1"/>
            </a:solidFill>
          </a:ln>
        </p:spPr>
      </p:pic>
      <p:pic>
        <p:nvPicPr>
          <p:cNvPr id="8" name="Picture 7" descr="ruffalo fig 4.jpg"/>
          <p:cNvPicPr>
            <a:picLocks noChangeAspect="1"/>
          </p:cNvPicPr>
          <p:nvPr/>
        </p:nvPicPr>
        <p:blipFill>
          <a:blip r:embed="rId4" cstate="print"/>
          <a:stretch>
            <a:fillRect/>
          </a:stretch>
        </p:blipFill>
        <p:spPr>
          <a:xfrm>
            <a:off x="0" y="3695700"/>
            <a:ext cx="9144000" cy="2628900"/>
          </a:xfrm>
          <a:prstGeom prst="rect">
            <a:avLst/>
          </a:prstGeom>
          <a:ln>
            <a:solidFill>
              <a:schemeClr val="accent1"/>
            </a:solid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Schbath</a:t>
            </a:r>
            <a:r>
              <a:rPr lang="en-US" dirty="0" smtClean="0"/>
              <a:t>: Accuracy</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31</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10" name="Content Placeholder 9" descr="schbath table 4 no caption.JPG"/>
          <p:cNvPicPr>
            <a:picLocks noGrp="1" noChangeAspect="1"/>
          </p:cNvPicPr>
          <p:nvPr>
            <p:ph idx="1"/>
          </p:nvPr>
        </p:nvPicPr>
        <p:blipFill>
          <a:blip r:embed="rId3" cstate="print"/>
          <a:stretch>
            <a:fillRect/>
          </a:stretch>
        </p:blipFill>
        <p:spPr>
          <a:xfrm>
            <a:off x="1013698" y="909538"/>
            <a:ext cx="7014686" cy="2761298"/>
          </a:xfrm>
          <a:ln>
            <a:solidFill>
              <a:schemeClr val="accent1"/>
            </a:solidFill>
          </a:ln>
        </p:spPr>
      </p:pic>
      <p:pic>
        <p:nvPicPr>
          <p:cNvPr id="11" name="Picture 10" descr="schbath table 6 no caption.JPG"/>
          <p:cNvPicPr>
            <a:picLocks noChangeAspect="1"/>
          </p:cNvPicPr>
          <p:nvPr/>
        </p:nvPicPr>
        <p:blipFill>
          <a:blip r:embed="rId4" cstate="print"/>
          <a:stretch>
            <a:fillRect/>
          </a:stretch>
        </p:blipFill>
        <p:spPr>
          <a:xfrm>
            <a:off x="546298" y="3730426"/>
            <a:ext cx="8058150" cy="2578894"/>
          </a:xfrm>
          <a:prstGeom prst="rect">
            <a:avLst/>
          </a:prstGeom>
          <a:ln>
            <a:solidFill>
              <a:schemeClr val="accent1"/>
            </a:solidFill>
          </a:ln>
        </p:spPr>
      </p:pic>
      <p:sp>
        <p:nvSpPr>
          <p:cNvPr id="12" name="Rounded Rectangle 11"/>
          <p:cNvSpPr/>
          <p:nvPr/>
        </p:nvSpPr>
        <p:spPr>
          <a:xfrm>
            <a:off x="1043608" y="3429000"/>
            <a:ext cx="6912768" cy="144016"/>
          </a:xfrm>
          <a:prstGeom prst="roundRect">
            <a:avLst/>
          </a:prstGeom>
          <a:solidFill>
            <a:schemeClr val="accent6">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a:t>
            </a:r>
            <a:endParaRPr lang="en-US" dirty="0"/>
          </a:p>
        </p:txBody>
      </p:sp>
      <p:pic>
        <p:nvPicPr>
          <p:cNvPr id="7" name="Content Placeholder 6" descr="ruffalo fig 5.jpg"/>
          <p:cNvPicPr>
            <a:picLocks noGrp="1" noChangeAspect="1"/>
          </p:cNvPicPr>
          <p:nvPr>
            <p:ph idx="1"/>
          </p:nvPr>
        </p:nvPicPr>
        <p:blipFill>
          <a:blip r:embed="rId3" cstate="print"/>
          <a:stretch>
            <a:fillRect/>
          </a:stretch>
        </p:blipFill>
        <p:spPr>
          <a:xfrm>
            <a:off x="564232" y="980728"/>
            <a:ext cx="6096000" cy="2686050"/>
          </a:xfrm>
          <a:ln>
            <a:solidFill>
              <a:schemeClr val="accent1"/>
            </a:solidFill>
          </a:ln>
        </p:spPr>
      </p:pic>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32</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8" name="Picture 7" descr="schbath table 3 cols 1-4.JPG"/>
          <p:cNvPicPr>
            <a:picLocks noChangeAspect="1"/>
          </p:cNvPicPr>
          <p:nvPr/>
        </p:nvPicPr>
        <p:blipFill>
          <a:blip r:embed="rId4" cstate="print"/>
          <a:stretch>
            <a:fillRect/>
          </a:stretch>
        </p:blipFill>
        <p:spPr>
          <a:xfrm>
            <a:off x="551502" y="3735665"/>
            <a:ext cx="3660458" cy="2573655"/>
          </a:xfrm>
          <a:prstGeom prst="rect">
            <a:avLst/>
          </a:prstGeom>
          <a:ln>
            <a:solidFill>
              <a:schemeClr val="accent1"/>
            </a:solidFill>
          </a:ln>
        </p:spPr>
      </p:pic>
      <p:sp>
        <p:nvSpPr>
          <p:cNvPr id="9" name="TextBox 8"/>
          <p:cNvSpPr txBox="1"/>
          <p:nvPr/>
        </p:nvSpPr>
        <p:spPr>
          <a:xfrm>
            <a:off x="4427984" y="4582869"/>
            <a:ext cx="2304256" cy="923330"/>
          </a:xfrm>
          <a:prstGeom prst="rect">
            <a:avLst/>
          </a:prstGeom>
          <a:noFill/>
        </p:spPr>
        <p:txBody>
          <a:bodyPr wrap="square" rtlCol="0">
            <a:spAutoFit/>
          </a:bodyPr>
          <a:lstStyle/>
          <a:p>
            <a:r>
              <a:rPr lang="en-US" u="sng" dirty="0" err="1" smtClean="0"/>
              <a:t>Schbath</a:t>
            </a:r>
            <a:endParaRPr lang="en-US" u="sng" dirty="0" smtClean="0"/>
          </a:p>
          <a:p>
            <a:r>
              <a:rPr lang="en-US" u="sng" dirty="0" smtClean="0"/>
              <a:t>Human genome</a:t>
            </a:r>
          </a:p>
          <a:p>
            <a:r>
              <a:rPr lang="en-US" u="sng" dirty="0" smtClean="0"/>
              <a:t>no sequencing errors</a:t>
            </a:r>
            <a:endParaRPr lang="en-US" u="sng" dirty="0"/>
          </a:p>
        </p:txBody>
      </p:sp>
      <p:sp>
        <p:nvSpPr>
          <p:cNvPr id="10" name="TextBox 9"/>
          <p:cNvSpPr txBox="1"/>
          <p:nvPr/>
        </p:nvSpPr>
        <p:spPr>
          <a:xfrm>
            <a:off x="6804248" y="1916832"/>
            <a:ext cx="1872208" cy="646331"/>
          </a:xfrm>
          <a:prstGeom prst="rect">
            <a:avLst/>
          </a:prstGeom>
          <a:noFill/>
        </p:spPr>
        <p:txBody>
          <a:bodyPr wrap="square" rtlCol="0">
            <a:spAutoFit/>
          </a:bodyPr>
          <a:lstStyle/>
          <a:p>
            <a:r>
              <a:rPr lang="en-US" u="sng" dirty="0" err="1" smtClean="0"/>
              <a:t>Ruffalo</a:t>
            </a:r>
            <a:endParaRPr lang="en-US" u="sng" dirty="0" smtClean="0"/>
          </a:p>
          <a:p>
            <a:r>
              <a:rPr lang="en-US" u="sng" dirty="0" smtClean="0"/>
              <a:t>Artificial genomes</a:t>
            </a:r>
            <a:endParaRPr lang="en-US" u="sng"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tools to use?</a:t>
            </a:r>
            <a:endParaRPr lang="en-US" dirty="0"/>
          </a:p>
        </p:txBody>
      </p:sp>
      <p:sp>
        <p:nvSpPr>
          <p:cNvPr id="3" name="Content Placeholder 2"/>
          <p:cNvSpPr>
            <a:spLocks noGrp="1"/>
          </p:cNvSpPr>
          <p:nvPr>
            <p:ph idx="1"/>
          </p:nvPr>
        </p:nvSpPr>
        <p:spPr/>
        <p:txBody>
          <a:bodyPr/>
          <a:lstStyle/>
          <a:p>
            <a:r>
              <a:rPr lang="en-US" dirty="0" smtClean="0"/>
              <a:t>Depends on the application</a:t>
            </a:r>
          </a:p>
          <a:p>
            <a:r>
              <a:rPr lang="en-US" dirty="0" err="1" smtClean="0"/>
              <a:t>Schbath</a:t>
            </a:r>
            <a:r>
              <a:rPr lang="en-US" dirty="0" smtClean="0"/>
              <a:t> gives more detailed conclusions</a:t>
            </a:r>
          </a:p>
          <a:p>
            <a:r>
              <a:rPr lang="en-US" dirty="0" smtClean="0"/>
              <a:t>Key: green = good, yellow = mediocre, red = poor</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33</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graphicFrame>
        <p:nvGraphicFramePr>
          <p:cNvPr id="7" name="Table 6"/>
          <p:cNvGraphicFramePr>
            <a:graphicFrameLocks noGrp="1"/>
          </p:cNvGraphicFramePr>
          <p:nvPr/>
        </p:nvGraphicFramePr>
        <p:xfrm>
          <a:off x="1034049" y="2528912"/>
          <a:ext cx="6994335" cy="3708400"/>
        </p:xfrm>
        <a:graphic>
          <a:graphicData uri="http://schemas.openxmlformats.org/drawingml/2006/table">
            <a:tbl>
              <a:tblPr>
                <a:tableStyleId>{5C22544A-7EE6-4342-B048-85BDC9FD1C3A}</a:tableStyleId>
              </a:tblPr>
              <a:tblGrid>
                <a:gridCol w="1524000"/>
                <a:gridCol w="2120011"/>
                <a:gridCol w="1826324"/>
                <a:gridCol w="1524000"/>
              </a:tblGrid>
              <a:tr h="370840">
                <a:tc>
                  <a:txBody>
                    <a:bodyPr/>
                    <a:lstStyle/>
                    <a:p>
                      <a:r>
                        <a:rPr lang="en-US" dirty="0" smtClean="0"/>
                        <a:t>Tool</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Accuracy—no errors</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Accuracy—errors</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Runtime</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BWA</a:t>
                      </a:r>
                      <a:endParaRPr lang="en-US" dirty="0"/>
                    </a:p>
                  </a:txBody>
                  <a:tcPr>
                    <a:lnT w="12700" cap="flat" cmpd="sng" algn="ctr">
                      <a:solidFill>
                        <a:schemeClr val="tx1"/>
                      </a:solidFill>
                      <a:prstDash val="solid"/>
                      <a:round/>
                      <a:headEnd type="none" w="med" len="med"/>
                      <a:tailEnd type="none" w="med" len="med"/>
                    </a:lnT>
                    <a:noFill/>
                  </a:tcPr>
                </a:tc>
                <a:tc>
                  <a:txBody>
                    <a:bodyPr/>
                    <a:lstStyle/>
                    <a:p>
                      <a:pPr algn="ctr"/>
                      <a:endParaRPr lang="en-US" dirty="0"/>
                    </a:p>
                  </a:txBody>
                  <a:tcPr>
                    <a:lnT w="12700" cap="flat" cmpd="sng" algn="ctr">
                      <a:solidFill>
                        <a:schemeClr val="tx1"/>
                      </a:solidFill>
                      <a:prstDash val="solid"/>
                      <a:round/>
                      <a:headEnd type="none" w="med" len="med"/>
                      <a:tailEnd type="none" w="med" len="med"/>
                    </a:lnT>
                    <a:solidFill>
                      <a:srgbClr val="92D050"/>
                    </a:solidFill>
                  </a:tcPr>
                </a:tc>
                <a:tc>
                  <a:txBody>
                    <a:bodyPr/>
                    <a:lstStyle/>
                    <a:p>
                      <a:pPr algn="ctr"/>
                      <a:endParaRPr lang="en-US" dirty="0"/>
                    </a:p>
                  </a:txBody>
                  <a:tcPr>
                    <a:lnT w="12700" cap="flat" cmpd="sng" algn="ctr">
                      <a:solidFill>
                        <a:schemeClr val="tx1"/>
                      </a:solidFill>
                      <a:prstDash val="solid"/>
                      <a:round/>
                      <a:headEnd type="none" w="med" len="med"/>
                      <a:tailEnd type="none" w="med" len="med"/>
                    </a:lnT>
                    <a:solidFill>
                      <a:srgbClr val="92D050"/>
                    </a:solidFill>
                  </a:tcPr>
                </a:tc>
                <a:tc>
                  <a:txBody>
                    <a:bodyPr/>
                    <a:lstStyle/>
                    <a:p>
                      <a:pPr algn="ctr"/>
                      <a:endParaRPr lang="en-US" dirty="0"/>
                    </a:p>
                  </a:txBody>
                  <a:tcPr>
                    <a:lnT w="12700" cap="flat" cmpd="sng" algn="ctr">
                      <a:solidFill>
                        <a:schemeClr val="tx1"/>
                      </a:solidFill>
                      <a:prstDash val="solid"/>
                      <a:round/>
                      <a:headEnd type="none" w="med" len="med"/>
                      <a:tailEnd type="none" w="med" len="med"/>
                    </a:lnT>
                    <a:solidFill>
                      <a:srgbClr val="92D050"/>
                    </a:solidFill>
                  </a:tcPr>
                </a:tc>
              </a:tr>
              <a:tr h="370840">
                <a:tc>
                  <a:txBody>
                    <a:bodyPr/>
                    <a:lstStyle/>
                    <a:p>
                      <a:r>
                        <a:rPr lang="en-US" dirty="0" smtClean="0"/>
                        <a:t>Bowtie</a:t>
                      </a:r>
                      <a:endParaRPr lang="en-US" dirty="0"/>
                    </a:p>
                  </a:txBody>
                  <a:tcPr>
                    <a:noFill/>
                  </a:tcPr>
                </a:tc>
                <a:tc>
                  <a:txBody>
                    <a:bodyPr/>
                    <a:lstStyle/>
                    <a:p>
                      <a:pPr algn="ctr"/>
                      <a:endParaRPr lang="en-US" dirty="0"/>
                    </a:p>
                  </a:txBody>
                  <a:tcPr>
                    <a:solidFill>
                      <a:srgbClr val="92D050"/>
                    </a:solidFill>
                  </a:tcPr>
                </a:tc>
                <a:tc>
                  <a:txBody>
                    <a:bodyPr/>
                    <a:lstStyle/>
                    <a:p>
                      <a:pPr algn="ctr"/>
                      <a:endParaRPr lang="en-US" dirty="0"/>
                    </a:p>
                  </a:txBody>
                  <a:tcPr>
                    <a:solidFill>
                      <a:srgbClr val="92D050"/>
                    </a:solidFill>
                  </a:tcPr>
                </a:tc>
                <a:tc>
                  <a:txBody>
                    <a:bodyPr/>
                    <a:lstStyle/>
                    <a:p>
                      <a:pPr algn="ctr"/>
                      <a:endParaRPr lang="en-US" dirty="0"/>
                    </a:p>
                  </a:txBody>
                  <a:tcPr>
                    <a:solidFill>
                      <a:srgbClr val="92D050"/>
                    </a:solidFill>
                  </a:tcPr>
                </a:tc>
              </a:tr>
              <a:tr h="370840">
                <a:tc>
                  <a:txBody>
                    <a:bodyPr/>
                    <a:lstStyle/>
                    <a:p>
                      <a:r>
                        <a:rPr lang="en-US" dirty="0" err="1" smtClean="0"/>
                        <a:t>MPscan</a:t>
                      </a:r>
                      <a:endParaRPr lang="en-US" dirty="0"/>
                    </a:p>
                  </a:txBody>
                  <a:tcPr>
                    <a:noFill/>
                  </a:tcPr>
                </a:tc>
                <a:tc>
                  <a:txBody>
                    <a:bodyPr/>
                    <a:lstStyle/>
                    <a:p>
                      <a:pPr algn="ctr"/>
                      <a:endParaRPr lang="en-US" dirty="0"/>
                    </a:p>
                  </a:txBody>
                  <a:tcPr>
                    <a:solidFill>
                      <a:srgbClr val="92D050"/>
                    </a:solidFill>
                  </a:tcPr>
                </a:tc>
                <a:tc>
                  <a:txBody>
                    <a:bodyPr/>
                    <a:lstStyle/>
                    <a:p>
                      <a:pPr algn="ctr"/>
                      <a:r>
                        <a:rPr lang="en-US" dirty="0" smtClean="0"/>
                        <a:t>—</a:t>
                      </a:r>
                      <a:endParaRPr lang="en-US" dirty="0"/>
                    </a:p>
                  </a:txBody>
                  <a:tcPr>
                    <a:noFill/>
                  </a:tcPr>
                </a:tc>
                <a:tc>
                  <a:txBody>
                    <a:bodyPr/>
                    <a:lstStyle/>
                    <a:p>
                      <a:pPr algn="ctr"/>
                      <a:endParaRPr lang="en-US" dirty="0"/>
                    </a:p>
                  </a:txBody>
                  <a:tcPr>
                    <a:solidFill>
                      <a:srgbClr val="92D050"/>
                    </a:solidFill>
                  </a:tcPr>
                </a:tc>
              </a:tr>
              <a:tr h="370840">
                <a:tc>
                  <a:txBody>
                    <a:bodyPr/>
                    <a:lstStyle/>
                    <a:p>
                      <a:r>
                        <a:rPr lang="en-US" dirty="0" smtClean="0"/>
                        <a:t>GASSST</a:t>
                      </a:r>
                      <a:endParaRPr lang="en-US" dirty="0"/>
                    </a:p>
                  </a:txBody>
                  <a:tcPr>
                    <a:noFill/>
                  </a:tcPr>
                </a:tc>
                <a:tc>
                  <a:txBody>
                    <a:bodyPr/>
                    <a:lstStyle/>
                    <a:p>
                      <a:pPr algn="ctr"/>
                      <a:endParaRPr lang="en-US" dirty="0"/>
                    </a:p>
                  </a:txBody>
                  <a:tcPr>
                    <a:solidFill>
                      <a:srgbClr val="92D050"/>
                    </a:solidFill>
                  </a:tcPr>
                </a:tc>
                <a:tc>
                  <a:txBody>
                    <a:bodyPr/>
                    <a:lstStyle/>
                    <a:p>
                      <a:pPr algn="ctr"/>
                      <a:endParaRPr lang="en-US" dirty="0"/>
                    </a:p>
                  </a:txBody>
                  <a:tcPr>
                    <a:solidFill>
                      <a:srgbClr val="FFFF00"/>
                    </a:solidFill>
                  </a:tcPr>
                </a:tc>
                <a:tc>
                  <a:txBody>
                    <a:bodyPr/>
                    <a:lstStyle/>
                    <a:p>
                      <a:pPr algn="ctr"/>
                      <a:endParaRPr lang="en-US" dirty="0"/>
                    </a:p>
                  </a:txBody>
                  <a:tcPr>
                    <a:solidFill>
                      <a:srgbClr val="FF0000"/>
                    </a:solidFill>
                  </a:tcPr>
                </a:tc>
              </a:tr>
              <a:tr h="370840">
                <a:tc>
                  <a:txBody>
                    <a:bodyPr/>
                    <a:lstStyle/>
                    <a:p>
                      <a:r>
                        <a:rPr lang="en-US" dirty="0" err="1" smtClean="0"/>
                        <a:t>PerM</a:t>
                      </a:r>
                      <a:endParaRPr lang="en-US" dirty="0"/>
                    </a:p>
                  </a:txBody>
                  <a:tcPr>
                    <a:noFill/>
                  </a:tcPr>
                </a:tc>
                <a:tc>
                  <a:txBody>
                    <a:bodyPr/>
                    <a:lstStyle/>
                    <a:p>
                      <a:pPr algn="ctr"/>
                      <a:endParaRPr lang="en-US" dirty="0"/>
                    </a:p>
                  </a:txBody>
                  <a:tcPr>
                    <a:solidFill>
                      <a:srgbClr val="FFFF00"/>
                    </a:solidFill>
                  </a:tcPr>
                </a:tc>
                <a:tc>
                  <a:txBody>
                    <a:bodyPr/>
                    <a:lstStyle/>
                    <a:p>
                      <a:pPr algn="ctr"/>
                      <a:endParaRPr lang="en-US" dirty="0"/>
                    </a:p>
                  </a:txBody>
                  <a:tcPr>
                    <a:solidFill>
                      <a:srgbClr val="FFFF00"/>
                    </a:solidFill>
                  </a:tcPr>
                </a:tc>
                <a:tc>
                  <a:txBody>
                    <a:bodyPr/>
                    <a:lstStyle/>
                    <a:p>
                      <a:pPr algn="ctr"/>
                      <a:endParaRPr lang="en-US" dirty="0"/>
                    </a:p>
                  </a:txBody>
                  <a:tcPr>
                    <a:solidFill>
                      <a:srgbClr val="FF0000"/>
                    </a:solidFill>
                  </a:tcPr>
                </a:tc>
              </a:tr>
              <a:tr h="370840">
                <a:tc>
                  <a:txBody>
                    <a:bodyPr/>
                    <a:lstStyle/>
                    <a:p>
                      <a:r>
                        <a:rPr lang="en-US" dirty="0" err="1" smtClean="0"/>
                        <a:t>Novoalign</a:t>
                      </a:r>
                      <a:endParaRPr lang="en-US" dirty="0"/>
                    </a:p>
                  </a:txBody>
                  <a:tcPr>
                    <a:noFill/>
                  </a:tcPr>
                </a:tc>
                <a:tc>
                  <a:txBody>
                    <a:bodyPr/>
                    <a:lstStyle/>
                    <a:p>
                      <a:pPr algn="ctr"/>
                      <a:endParaRPr lang="en-US" dirty="0"/>
                    </a:p>
                  </a:txBody>
                  <a:tcPr>
                    <a:solidFill>
                      <a:srgbClr val="FFFF00"/>
                    </a:solidFill>
                  </a:tcPr>
                </a:tc>
                <a:tc>
                  <a:txBody>
                    <a:bodyPr/>
                    <a:lstStyle/>
                    <a:p>
                      <a:pPr algn="ctr"/>
                      <a:endParaRPr lang="en-US" dirty="0"/>
                    </a:p>
                  </a:txBody>
                  <a:tcPr>
                    <a:solidFill>
                      <a:srgbClr val="FF0000"/>
                    </a:solidFill>
                  </a:tcPr>
                </a:tc>
                <a:tc>
                  <a:txBody>
                    <a:bodyPr/>
                    <a:lstStyle/>
                    <a:p>
                      <a:pPr algn="ctr"/>
                      <a:endParaRPr lang="en-US" dirty="0"/>
                    </a:p>
                  </a:txBody>
                  <a:tcPr>
                    <a:solidFill>
                      <a:srgbClr val="FF0000"/>
                    </a:solidFill>
                  </a:tcPr>
                </a:tc>
              </a:tr>
              <a:tr h="370840">
                <a:tc>
                  <a:txBody>
                    <a:bodyPr/>
                    <a:lstStyle/>
                    <a:p>
                      <a:r>
                        <a:rPr lang="en-US" dirty="0" smtClean="0"/>
                        <a:t>SOAP2</a:t>
                      </a:r>
                      <a:endParaRPr lang="en-US" dirty="0"/>
                    </a:p>
                  </a:txBody>
                  <a:tcPr>
                    <a:noFill/>
                  </a:tcPr>
                </a:tc>
                <a:tc>
                  <a:txBody>
                    <a:bodyPr/>
                    <a:lstStyle/>
                    <a:p>
                      <a:pPr algn="ctr"/>
                      <a:endParaRPr lang="en-US" dirty="0"/>
                    </a:p>
                  </a:txBody>
                  <a:tcPr>
                    <a:solidFill>
                      <a:srgbClr val="FFFF00"/>
                    </a:solidFill>
                  </a:tcPr>
                </a:tc>
                <a:tc>
                  <a:txBody>
                    <a:bodyPr/>
                    <a:lstStyle/>
                    <a:p>
                      <a:pPr algn="ctr"/>
                      <a:r>
                        <a:rPr lang="en-US" dirty="0" smtClean="0"/>
                        <a:t>—</a:t>
                      </a:r>
                      <a:endParaRPr lang="en-US" dirty="0"/>
                    </a:p>
                  </a:txBody>
                  <a:tcPr>
                    <a:noFill/>
                  </a:tcPr>
                </a:tc>
                <a:tc>
                  <a:txBody>
                    <a:bodyPr/>
                    <a:lstStyle/>
                    <a:p>
                      <a:pPr algn="ctr"/>
                      <a:endParaRPr lang="en-US" dirty="0"/>
                    </a:p>
                  </a:txBody>
                  <a:tcPr>
                    <a:solidFill>
                      <a:srgbClr val="92D050"/>
                    </a:solidFill>
                  </a:tcPr>
                </a:tc>
              </a:tr>
              <a:tr h="370840">
                <a:tc>
                  <a:txBody>
                    <a:bodyPr/>
                    <a:lstStyle/>
                    <a:p>
                      <a:r>
                        <a:rPr lang="en-US" dirty="0" smtClean="0"/>
                        <a:t>BFAST</a:t>
                      </a:r>
                      <a:endParaRPr lang="en-US" dirty="0"/>
                    </a:p>
                  </a:txBody>
                  <a:tcPr>
                    <a:noFill/>
                  </a:tcPr>
                </a:tc>
                <a:tc>
                  <a:txBody>
                    <a:bodyPr/>
                    <a:lstStyle/>
                    <a:p>
                      <a:pPr algn="ctr"/>
                      <a:endParaRPr lang="en-US" dirty="0"/>
                    </a:p>
                  </a:txBody>
                  <a:tcPr>
                    <a:solidFill>
                      <a:srgbClr val="FF0000"/>
                    </a:solidFill>
                  </a:tcPr>
                </a:tc>
                <a:tc>
                  <a:txBody>
                    <a:bodyPr/>
                    <a:lstStyle/>
                    <a:p>
                      <a:pPr algn="ctr"/>
                      <a:endParaRPr lang="en-US" dirty="0"/>
                    </a:p>
                  </a:txBody>
                  <a:tcPr>
                    <a:solidFill>
                      <a:srgbClr val="FFFF00"/>
                    </a:solidFill>
                  </a:tcPr>
                </a:tc>
                <a:tc>
                  <a:txBody>
                    <a:bodyPr/>
                    <a:lstStyle/>
                    <a:p>
                      <a:pPr algn="ctr"/>
                      <a:endParaRPr lang="en-US" dirty="0"/>
                    </a:p>
                  </a:txBody>
                  <a:tcPr>
                    <a:solidFill>
                      <a:srgbClr val="FF0000"/>
                    </a:solidFill>
                  </a:tcPr>
                </a:tc>
              </a:tr>
              <a:tr h="370840">
                <a:tc>
                  <a:txBody>
                    <a:bodyPr/>
                    <a:lstStyle/>
                    <a:p>
                      <a:r>
                        <a:rPr lang="en-US" dirty="0" smtClean="0"/>
                        <a:t>SSAHA2</a:t>
                      </a:r>
                      <a:endParaRPr lang="en-US" dirty="0"/>
                    </a:p>
                  </a:txBody>
                  <a:tcPr>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dirty="0"/>
                    </a:p>
                  </a:txBody>
                  <a:tcPr>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dirty="0"/>
                    </a:p>
                  </a:txBody>
                  <a:tcPr>
                    <a:lnB w="12700" cap="flat" cmpd="sng" algn="ctr">
                      <a:solidFill>
                        <a:schemeClr val="tx1"/>
                      </a:solidFill>
                      <a:prstDash val="solid"/>
                      <a:round/>
                      <a:headEnd type="none" w="med" len="med"/>
                      <a:tailEnd type="none" w="med" len="med"/>
                    </a:lnB>
                    <a:solidFill>
                      <a:srgbClr val="FF0000"/>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Alkan</a:t>
            </a:r>
            <a:r>
              <a:rPr lang="en-US" dirty="0" smtClean="0"/>
              <a:t> </a:t>
            </a:r>
            <a:r>
              <a:rPr lang="en-US" i="1" dirty="0" smtClean="0"/>
              <a:t>et al. </a:t>
            </a:r>
            <a:r>
              <a:rPr lang="en-US" dirty="0" smtClean="0"/>
              <a:t>(2009), </a:t>
            </a:r>
            <a:r>
              <a:rPr lang="en-US" i="1" dirty="0" smtClean="0"/>
              <a:t>Nature Genetics</a:t>
            </a:r>
            <a:r>
              <a:rPr lang="en-US" dirty="0" smtClean="0"/>
              <a:t> 41:1061. (</a:t>
            </a:r>
            <a:r>
              <a:rPr lang="en-US" dirty="0" err="1" smtClean="0"/>
              <a:t>mrFAST</a:t>
            </a:r>
            <a:r>
              <a:rPr lang="en-US" dirty="0" smtClean="0"/>
              <a:t>)</a:t>
            </a:r>
          </a:p>
          <a:p>
            <a:r>
              <a:rPr lang="en-US" dirty="0" smtClean="0"/>
              <a:t>Burrows </a:t>
            </a:r>
            <a:r>
              <a:rPr lang="en-US" i="1" dirty="0" smtClean="0"/>
              <a:t>et al.</a:t>
            </a:r>
            <a:r>
              <a:rPr lang="en-US" dirty="0" smtClean="0"/>
              <a:t> (1994), Digital Equipment Corp., Technical Report 124. (Burrows-Wheeler transform)</a:t>
            </a:r>
          </a:p>
          <a:p>
            <a:r>
              <a:rPr lang="en-US" dirty="0" smtClean="0"/>
              <a:t>Chen et al. (2009), Bioinformatics 25:2514 (</a:t>
            </a:r>
            <a:r>
              <a:rPr lang="en-US" dirty="0" err="1" smtClean="0"/>
              <a:t>PerM</a:t>
            </a:r>
            <a:r>
              <a:rPr lang="en-US" dirty="0" smtClean="0"/>
              <a:t>)</a:t>
            </a:r>
          </a:p>
          <a:p>
            <a:r>
              <a:rPr lang="en-US" dirty="0" smtClean="0"/>
              <a:t>Ewing and Green (1998), Genome Research 8:186. (</a:t>
            </a:r>
            <a:r>
              <a:rPr lang="en-US" dirty="0" err="1" smtClean="0"/>
              <a:t>Phred</a:t>
            </a:r>
            <a:r>
              <a:rPr lang="en-US" dirty="0" smtClean="0"/>
              <a:t>)</a:t>
            </a:r>
          </a:p>
          <a:p>
            <a:r>
              <a:rPr lang="en-US" dirty="0" err="1" smtClean="0"/>
              <a:t>Ferragina</a:t>
            </a:r>
            <a:r>
              <a:rPr lang="en-US" dirty="0" smtClean="0"/>
              <a:t> and </a:t>
            </a:r>
            <a:r>
              <a:rPr lang="en-US" dirty="0" err="1" smtClean="0"/>
              <a:t>Manzini</a:t>
            </a:r>
            <a:r>
              <a:rPr lang="en-US" dirty="0" smtClean="0"/>
              <a:t> (2000), </a:t>
            </a:r>
            <a:r>
              <a:rPr lang="en-US" i="1" dirty="0" smtClean="0"/>
              <a:t>FOCS</a:t>
            </a:r>
            <a:r>
              <a:rPr lang="en-US" dirty="0" smtClean="0"/>
              <a:t> p. 390. (Burrows-Wheeler transform)</a:t>
            </a:r>
          </a:p>
          <a:p>
            <a:r>
              <a:rPr lang="en-US" dirty="0" err="1" smtClean="0"/>
              <a:t>Hach</a:t>
            </a:r>
            <a:r>
              <a:rPr lang="en-US" dirty="0" smtClean="0"/>
              <a:t> </a:t>
            </a:r>
            <a:r>
              <a:rPr lang="en-US" i="1" dirty="0" smtClean="0"/>
              <a:t>et al.</a:t>
            </a:r>
            <a:r>
              <a:rPr lang="en-US" dirty="0" smtClean="0"/>
              <a:t> (2010), </a:t>
            </a:r>
            <a:r>
              <a:rPr lang="en-US" i="1" dirty="0" smtClean="0"/>
              <a:t>Nature Methods</a:t>
            </a:r>
            <a:r>
              <a:rPr lang="en-US" dirty="0" smtClean="0"/>
              <a:t> 7:576. (</a:t>
            </a:r>
            <a:r>
              <a:rPr lang="en-US" dirty="0" err="1" smtClean="0"/>
              <a:t>mrsFAST</a:t>
            </a:r>
            <a:r>
              <a:rPr lang="en-US" dirty="0" smtClean="0"/>
              <a:t>)</a:t>
            </a:r>
          </a:p>
          <a:p>
            <a:r>
              <a:rPr lang="en-US" dirty="0" smtClean="0"/>
              <a:t>Homer et al. (2009), </a:t>
            </a:r>
            <a:r>
              <a:rPr lang="en-US" dirty="0" err="1" smtClean="0"/>
              <a:t>PLoS</a:t>
            </a:r>
            <a:r>
              <a:rPr lang="en-US" dirty="0" smtClean="0"/>
              <a:t> ONE 4:e7767. (BFAST)</a:t>
            </a:r>
          </a:p>
          <a:p>
            <a:r>
              <a:rPr lang="en-US" dirty="0" err="1" smtClean="0"/>
              <a:t>Langmead</a:t>
            </a:r>
            <a:r>
              <a:rPr lang="en-US" dirty="0" smtClean="0"/>
              <a:t> </a:t>
            </a:r>
            <a:r>
              <a:rPr lang="en-US" i="1" dirty="0" smtClean="0"/>
              <a:t>et al.</a:t>
            </a:r>
            <a:r>
              <a:rPr lang="en-US" dirty="0" smtClean="0"/>
              <a:t> (2009), </a:t>
            </a:r>
            <a:r>
              <a:rPr lang="en-US" i="1" dirty="0" smtClean="0"/>
              <a:t>Genome Biology</a:t>
            </a:r>
            <a:r>
              <a:rPr lang="en-US" dirty="0" smtClean="0"/>
              <a:t> 10:R25. (Bowtie)</a:t>
            </a:r>
          </a:p>
          <a:p>
            <a:r>
              <a:rPr lang="en-US" dirty="0" smtClean="0"/>
              <a:t>Li </a:t>
            </a:r>
            <a:r>
              <a:rPr lang="en-US" i="1" dirty="0" smtClean="0"/>
              <a:t>et al.</a:t>
            </a:r>
            <a:r>
              <a:rPr lang="en-US" dirty="0" smtClean="0"/>
              <a:t> (2009), </a:t>
            </a:r>
            <a:r>
              <a:rPr lang="en-US" i="1" dirty="0" smtClean="0"/>
              <a:t>Bioinformatics</a:t>
            </a:r>
            <a:r>
              <a:rPr lang="en-US" dirty="0" smtClean="0"/>
              <a:t> 25:1966. (SOAP2)</a:t>
            </a:r>
          </a:p>
          <a:p>
            <a:r>
              <a:rPr lang="en-US" dirty="0" smtClean="0"/>
              <a:t>Li and Durbin (2009), </a:t>
            </a:r>
            <a:r>
              <a:rPr lang="en-US" i="1" dirty="0" smtClean="0"/>
              <a:t>Bioinformatics</a:t>
            </a:r>
            <a:r>
              <a:rPr lang="en-US" dirty="0" smtClean="0"/>
              <a:t> 25:1754. (BWA)</a:t>
            </a:r>
          </a:p>
          <a:p>
            <a:r>
              <a:rPr lang="en-US" dirty="0" smtClean="0"/>
              <a:t>Li and Durbin (2010), </a:t>
            </a:r>
            <a:r>
              <a:rPr lang="en-US" i="1" dirty="0" smtClean="0"/>
              <a:t>Bioinformatics</a:t>
            </a:r>
            <a:r>
              <a:rPr lang="en-US" dirty="0" smtClean="0"/>
              <a:t> 26:589. (BWA)</a:t>
            </a:r>
          </a:p>
          <a:p>
            <a:r>
              <a:rPr lang="en-US" dirty="0" err="1" smtClean="0"/>
              <a:t>Ning</a:t>
            </a:r>
            <a:r>
              <a:rPr lang="en-US" dirty="0" smtClean="0"/>
              <a:t> et al. (2001), Genome Research 11:1725. (SSAHA2)</a:t>
            </a:r>
          </a:p>
          <a:p>
            <a:r>
              <a:rPr lang="en-US" dirty="0" err="1" smtClean="0"/>
              <a:t>Novocraft</a:t>
            </a:r>
            <a:r>
              <a:rPr lang="en-US" dirty="0" smtClean="0"/>
              <a:t>, </a:t>
            </a:r>
            <a:r>
              <a:rPr lang="en-US" dirty="0" smtClean="0">
                <a:hlinkClick r:id="rId3"/>
              </a:rPr>
              <a:t>www.novocraft.com</a:t>
            </a:r>
            <a:r>
              <a:rPr lang="en-US" dirty="0" smtClean="0"/>
              <a:t>. (</a:t>
            </a:r>
            <a:r>
              <a:rPr lang="en-US" dirty="0" err="1" smtClean="0"/>
              <a:t>Novoalign</a:t>
            </a:r>
            <a:r>
              <a:rPr lang="en-US" dirty="0" smtClean="0"/>
              <a:t>)</a:t>
            </a:r>
          </a:p>
          <a:p>
            <a:r>
              <a:rPr lang="en-US" dirty="0" smtClean="0"/>
              <a:t>Rivals et al. (2009), Lecture Notes in Computer Science 5724:246. (</a:t>
            </a:r>
            <a:r>
              <a:rPr lang="en-US" dirty="0" err="1" smtClean="0"/>
              <a:t>MPscan</a:t>
            </a:r>
            <a:r>
              <a:rPr lang="en-US" dirty="0" smtClean="0"/>
              <a:t>)</a:t>
            </a:r>
          </a:p>
          <a:p>
            <a:r>
              <a:rPr lang="en-US" dirty="0" err="1" smtClean="0"/>
              <a:t>Rizk</a:t>
            </a:r>
            <a:r>
              <a:rPr lang="en-US" dirty="0" smtClean="0"/>
              <a:t> and </a:t>
            </a:r>
            <a:r>
              <a:rPr lang="en-US" dirty="0" err="1" smtClean="0"/>
              <a:t>Lavenier</a:t>
            </a:r>
            <a:r>
              <a:rPr lang="en-US" dirty="0" smtClean="0"/>
              <a:t> (2010), Bioinformatics 26:2534. (GASSST)</a:t>
            </a:r>
          </a:p>
          <a:p>
            <a:r>
              <a:rPr lang="en-US" dirty="0" smtClean="0"/>
              <a:t>Rumble </a:t>
            </a:r>
            <a:r>
              <a:rPr lang="en-US" i="1" dirty="0" smtClean="0"/>
              <a:t>et al.</a:t>
            </a:r>
            <a:r>
              <a:rPr lang="en-US" dirty="0" smtClean="0"/>
              <a:t> (2009), </a:t>
            </a:r>
            <a:r>
              <a:rPr lang="en-US" i="1" dirty="0" err="1" smtClean="0"/>
              <a:t>PLoS</a:t>
            </a:r>
            <a:r>
              <a:rPr lang="en-US" i="1" dirty="0" smtClean="0"/>
              <a:t> Computational Biology</a:t>
            </a:r>
            <a:r>
              <a:rPr lang="en-US" dirty="0" smtClean="0"/>
              <a:t> 5:e1000386. (</a:t>
            </a:r>
            <a:r>
              <a:rPr lang="en-US" dirty="0" err="1" smtClean="0"/>
              <a:t>SHRiMP</a:t>
            </a:r>
            <a:r>
              <a:rPr lang="en-US" dirty="0" smtClean="0"/>
              <a:t>)</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34</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talk</a:t>
            </a:r>
            <a:endParaRPr lang="en-US" dirty="0"/>
          </a:p>
        </p:txBody>
      </p:sp>
      <p:sp>
        <p:nvSpPr>
          <p:cNvPr id="3" name="Content Placeholder 2"/>
          <p:cNvSpPr>
            <a:spLocks noGrp="1"/>
          </p:cNvSpPr>
          <p:nvPr>
            <p:ph idx="1"/>
          </p:nvPr>
        </p:nvSpPr>
        <p:spPr/>
        <p:txBody>
          <a:bodyPr/>
          <a:lstStyle/>
          <a:p>
            <a:r>
              <a:rPr lang="en-US" dirty="0" smtClean="0"/>
              <a:t>Discuss these papers</a:t>
            </a:r>
          </a:p>
          <a:p>
            <a:r>
              <a:rPr lang="en-US" dirty="0" smtClean="0"/>
              <a:t>Learn about algorithmic approaches to short-read mapping</a:t>
            </a:r>
          </a:p>
          <a:p>
            <a:r>
              <a:rPr lang="en-US" dirty="0" smtClean="0"/>
              <a:t>Highlight different approaches to design of computational simulation experiments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4</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1">
                    <a:lumMod val="50000"/>
                  </a:schemeClr>
                </a:solidFill>
              </a:rPr>
              <a:t>Background</a:t>
            </a:r>
          </a:p>
          <a:p>
            <a:r>
              <a:rPr lang="en-US" dirty="0" smtClean="0">
                <a:solidFill>
                  <a:srgbClr val="000000"/>
                </a:solidFill>
              </a:rPr>
              <a:t>Algorithmic approaches to large-scale mapping of short reads</a:t>
            </a:r>
          </a:p>
          <a:p>
            <a:r>
              <a:rPr lang="en-US" dirty="0" smtClean="0">
                <a:solidFill>
                  <a:schemeClr val="bg1">
                    <a:lumMod val="50000"/>
                  </a:schemeClr>
                </a:solidFill>
              </a:rPr>
              <a:t>Experiments</a:t>
            </a:r>
          </a:p>
          <a:p>
            <a:r>
              <a:rPr lang="en-US" dirty="0" smtClean="0">
                <a:solidFill>
                  <a:schemeClr val="bg1">
                    <a:lumMod val="50000"/>
                  </a:schemeClr>
                </a:solidFill>
              </a:rPr>
              <a:t>Results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5</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Hash-based approaches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that all reads have the same length, say 36 </a:t>
            </a:r>
            <a:r>
              <a:rPr lang="en-US" dirty="0" err="1" smtClean="0"/>
              <a:t>bp</a:t>
            </a:r>
            <a:endParaRPr lang="en-US" dirty="0" smtClean="0"/>
          </a:p>
          <a:p>
            <a:r>
              <a:rPr lang="en-US" dirty="0" smtClean="0"/>
              <a:t>Idea: </a:t>
            </a:r>
            <a:r>
              <a:rPr lang="en-US" i="1" dirty="0" smtClean="0"/>
              <a:t>Hash </a:t>
            </a:r>
            <a:r>
              <a:rPr lang="en-US" dirty="0" smtClean="0"/>
              <a:t>all 36-mers in the genome and list locations of each. Then any read can be found in (close to) constant time.</a:t>
            </a:r>
          </a:p>
          <a:p>
            <a:pPr marL="504000" indent="-252000">
              <a:buFont typeface="Arial" pitchFamily="34" charset="0"/>
              <a:buChar char="•"/>
            </a:pPr>
            <a:r>
              <a:rPr lang="en-US" dirty="0" smtClean="0"/>
              <a:t>Takes too much RAM and even too much disk</a:t>
            </a:r>
          </a:p>
          <a:p>
            <a:pPr marL="504000" indent="-252000">
              <a:buFont typeface="Arial" pitchFamily="34" charset="0"/>
              <a:buChar char="•"/>
            </a:pPr>
            <a:r>
              <a:rPr lang="en-US" dirty="0" smtClean="0"/>
              <a:t>Does not deal with mismatches</a:t>
            </a:r>
          </a:p>
          <a:p>
            <a:r>
              <a:rPr lang="en-US" dirty="0" smtClean="0"/>
              <a:t>Idea: Store </a:t>
            </a:r>
            <a:r>
              <a:rPr lang="en-US" i="1" dirty="0" smtClean="0"/>
              <a:t>k</a:t>
            </a:r>
            <a:r>
              <a:rPr lang="en-US" dirty="0" smtClean="0"/>
              <a:t>-</a:t>
            </a:r>
            <a:r>
              <a:rPr lang="en-US" dirty="0" err="1" smtClean="0"/>
              <a:t>mers</a:t>
            </a:r>
            <a:r>
              <a:rPr lang="en-US" dirty="0" smtClean="0"/>
              <a:t> for </a:t>
            </a:r>
            <a:r>
              <a:rPr lang="en-US" i="1" dirty="0" smtClean="0"/>
              <a:t>k</a:t>
            </a:r>
            <a:r>
              <a:rPr lang="en-US" dirty="0" smtClean="0"/>
              <a:t> &lt;&lt; read length (say, </a:t>
            </a:r>
            <a:r>
              <a:rPr lang="en-US" i="1" dirty="0" smtClean="0"/>
              <a:t>k</a:t>
            </a:r>
            <a:r>
              <a:rPr lang="en-US" dirty="0" smtClean="0"/>
              <a:t>=9). Map </a:t>
            </a:r>
            <a:r>
              <a:rPr lang="en-US" i="1" dirty="0" smtClean="0"/>
              <a:t>k</a:t>
            </a:r>
            <a:r>
              <a:rPr lang="en-US" dirty="0" smtClean="0"/>
              <a:t>-</a:t>
            </a:r>
            <a:r>
              <a:rPr lang="en-US" dirty="0" err="1" smtClean="0"/>
              <a:t>mer</a:t>
            </a:r>
            <a:r>
              <a:rPr lang="en-US" dirty="0" smtClean="0"/>
              <a:t> from left end of read and use dynamic programming (DP) to see if rest of read maps to genome. This is called </a:t>
            </a:r>
            <a:r>
              <a:rPr lang="en-US" i="1" dirty="0" smtClean="0"/>
              <a:t>seed-and-extend</a:t>
            </a:r>
            <a:r>
              <a:rPr lang="en-US" dirty="0" smtClean="0"/>
              <a:t>.</a:t>
            </a:r>
          </a:p>
          <a:p>
            <a:pPr marL="504000" indent="-252000">
              <a:buFont typeface="Arial" pitchFamily="34" charset="0"/>
              <a:buChar char="•"/>
            </a:pPr>
            <a:r>
              <a:rPr lang="en-US" dirty="0" smtClean="0"/>
              <a:t>Short seeds may be highly repeated in genome, leading to wasted effort in the extend phase. </a:t>
            </a:r>
          </a:p>
          <a:p>
            <a:r>
              <a:rPr lang="en-US" dirty="0" smtClean="0"/>
              <a:t>Idea: Map non-overlapping </a:t>
            </a:r>
            <a:r>
              <a:rPr lang="en-US" i="1" dirty="0" err="1" smtClean="0"/>
              <a:t>k</a:t>
            </a:r>
            <a:r>
              <a:rPr lang="en-US" dirty="0" err="1" smtClean="0"/>
              <a:t>-mers</a:t>
            </a:r>
            <a:r>
              <a:rPr lang="en-US" dirty="0" smtClean="0"/>
              <a:t> that cover each read (and only extend if they all map consistently).</a:t>
            </a:r>
          </a:p>
          <a:p>
            <a:pPr marL="504000" indent="-252000">
              <a:buFont typeface="Arial" pitchFamily="34" charset="0"/>
              <a:buChar char="•"/>
            </a:pPr>
            <a:r>
              <a:rPr lang="en-US" dirty="0" smtClean="0"/>
              <a:t>Still can’t handle mismatches</a:t>
            </a:r>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6</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with no mismatches: Example</a:t>
            </a:r>
            <a:endParaRPr lang="en-US" dirty="0"/>
          </a:p>
        </p:txBody>
      </p:sp>
      <p:pic>
        <p:nvPicPr>
          <p:cNvPr id="7" name="Content Placeholder 6" descr="schbath fig 1.jpg"/>
          <p:cNvPicPr>
            <a:picLocks noGrp="1" noChangeAspect="1"/>
          </p:cNvPicPr>
          <p:nvPr>
            <p:ph idx="1"/>
          </p:nvPr>
        </p:nvPicPr>
        <p:blipFill>
          <a:blip r:embed="rId3" cstate="print"/>
          <a:stretch>
            <a:fillRect/>
          </a:stretch>
        </p:blipFill>
        <p:spPr>
          <a:xfrm>
            <a:off x="1714500" y="2427287"/>
            <a:ext cx="5715000" cy="2362200"/>
          </a:xfrm>
          <a:ln>
            <a:solidFill>
              <a:schemeClr val="accent1"/>
            </a:solidFill>
          </a:ln>
        </p:spPr>
      </p:pic>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7</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with mismatches</a:t>
            </a:r>
            <a:endParaRPr lang="en-US" dirty="0"/>
          </a:p>
        </p:txBody>
      </p:sp>
      <p:sp>
        <p:nvSpPr>
          <p:cNvPr id="3" name="Content Placeholder 2"/>
          <p:cNvSpPr>
            <a:spLocks noGrp="1"/>
          </p:cNvSpPr>
          <p:nvPr>
            <p:ph idx="1"/>
          </p:nvPr>
        </p:nvSpPr>
        <p:spPr/>
        <p:txBody>
          <a:bodyPr/>
          <a:lstStyle/>
          <a:p>
            <a:r>
              <a:rPr lang="en-US" dirty="0" smtClean="0"/>
              <a:t>Idea: Only require that </a:t>
            </a:r>
            <a:r>
              <a:rPr lang="en-US" i="1" dirty="0" smtClean="0"/>
              <a:t>enough</a:t>
            </a:r>
            <a:r>
              <a:rPr lang="en-US" dirty="0" smtClean="0"/>
              <a:t> short </a:t>
            </a:r>
            <a:r>
              <a:rPr lang="en-US" i="1" dirty="0" smtClean="0"/>
              <a:t>k</a:t>
            </a:r>
            <a:r>
              <a:rPr lang="en-US" dirty="0" smtClean="0"/>
              <a:t>-</a:t>
            </a:r>
            <a:r>
              <a:rPr lang="en-US" dirty="0" err="1" smtClean="0"/>
              <a:t>mers</a:t>
            </a:r>
            <a:r>
              <a:rPr lang="en-US" dirty="0" smtClean="0"/>
              <a:t> map consistently. Scan other regions to see if they match without too many errors.</a:t>
            </a:r>
          </a:p>
          <a:p>
            <a:endParaRPr lang="en-US" dirty="0" smtClean="0"/>
          </a:p>
          <a:p>
            <a:endParaRPr lang="en-US" dirty="0" smtClean="0"/>
          </a:p>
          <a:p>
            <a:endParaRPr lang="en-US" dirty="0" smtClean="0"/>
          </a:p>
          <a:p>
            <a:endParaRPr lang="en-US" dirty="0" smtClean="0"/>
          </a:p>
          <a:p>
            <a:r>
              <a:rPr lang="en-US" dirty="0" smtClean="0"/>
              <a:t>Q-gram filtering: Map all </a:t>
            </a:r>
            <a:r>
              <a:rPr lang="en-US" i="1" dirty="0" smtClean="0"/>
              <a:t>k</a:t>
            </a:r>
            <a:r>
              <a:rPr lang="en-US" dirty="0" smtClean="0"/>
              <a:t>-</a:t>
            </a:r>
            <a:r>
              <a:rPr lang="en-US" dirty="0" err="1" smtClean="0"/>
              <a:t>mers</a:t>
            </a:r>
            <a:r>
              <a:rPr lang="en-US" dirty="0" smtClean="0"/>
              <a:t> (not just non-overlapping ones) to genome. If enough match in a small region, align the read more carefully.</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8</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8" name="Picture 7" descr="schbath fig 2a.JPG"/>
          <p:cNvPicPr>
            <a:picLocks noChangeAspect="1"/>
          </p:cNvPicPr>
          <p:nvPr/>
        </p:nvPicPr>
        <p:blipFill>
          <a:blip r:embed="rId3" cstate="print"/>
          <a:stretch>
            <a:fillRect/>
          </a:stretch>
        </p:blipFill>
        <p:spPr>
          <a:xfrm>
            <a:off x="933450" y="1800225"/>
            <a:ext cx="7277100" cy="1628775"/>
          </a:xfrm>
          <a:prstGeom prst="rect">
            <a:avLst/>
          </a:prstGeom>
          <a:ln>
            <a:solidFill>
              <a:schemeClr val="accent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with mismatches: Spaced seeds + filtering</a:t>
            </a:r>
            <a:endParaRPr lang="en-US" dirty="0"/>
          </a:p>
        </p:txBody>
      </p:sp>
      <p:sp>
        <p:nvSpPr>
          <p:cNvPr id="3" name="Content Placeholder 2"/>
          <p:cNvSpPr>
            <a:spLocks noGrp="1"/>
          </p:cNvSpPr>
          <p:nvPr>
            <p:ph idx="1"/>
          </p:nvPr>
        </p:nvSpPr>
        <p:spPr/>
        <p:txBody>
          <a:bodyPr>
            <a:normAutofit/>
          </a:bodyPr>
          <a:lstStyle/>
          <a:p>
            <a:r>
              <a:rPr lang="en-US" dirty="0" smtClean="0"/>
              <a:t>Need to decrease </a:t>
            </a:r>
            <a:r>
              <a:rPr lang="en-US" i="1" dirty="0" smtClean="0"/>
              <a:t>k</a:t>
            </a:r>
            <a:r>
              <a:rPr lang="en-US" dirty="0" smtClean="0"/>
              <a:t> as allowed number of errors increases. Small k-</a:t>
            </a:r>
            <a:r>
              <a:rPr lang="en-US" dirty="0" err="1" smtClean="0"/>
              <a:t>mers</a:t>
            </a:r>
            <a:r>
              <a:rPr lang="en-US" dirty="0" smtClean="0"/>
              <a:t>, however, match at too many positions. Rarely use </a:t>
            </a:r>
            <a:r>
              <a:rPr lang="en-US" i="1" dirty="0" smtClean="0"/>
              <a:t>k</a:t>
            </a:r>
            <a:r>
              <a:rPr lang="en-US" dirty="0" smtClean="0"/>
              <a:t>&lt;10.</a:t>
            </a:r>
          </a:p>
          <a:p>
            <a:r>
              <a:rPr lang="en-US" i="1" dirty="0" smtClean="0"/>
              <a:t>Spaced seeds</a:t>
            </a:r>
            <a:r>
              <a:rPr lang="en-US" dirty="0" smtClean="0"/>
              <a:t> include “don’t care” positions that match any base. Increase sensitivity at the expense of computation time.</a:t>
            </a:r>
          </a:p>
          <a:p>
            <a:endParaRPr lang="en-US" dirty="0" smtClean="0"/>
          </a:p>
          <a:p>
            <a:endParaRPr lang="en-US" dirty="0" smtClean="0"/>
          </a:p>
          <a:p>
            <a:endParaRPr lang="en-US" dirty="0" smtClean="0"/>
          </a:p>
          <a:p>
            <a:endParaRPr lang="en-US" dirty="0" smtClean="0"/>
          </a:p>
          <a:p>
            <a:r>
              <a:rPr lang="en-US" dirty="0" smtClean="0"/>
              <a:t>Idea: Extend less often by </a:t>
            </a:r>
            <a:r>
              <a:rPr lang="en-US" i="1" dirty="0" smtClean="0"/>
              <a:t>filtering</a:t>
            </a:r>
            <a:r>
              <a:rPr lang="en-US" dirty="0" smtClean="0"/>
              <a:t>. When a seed is mapped, count how many of each base occur in the surrounding area of the genome and the read. Only extend if the counts are close enough to accommodate the allowed number of errors.</a:t>
            </a:r>
            <a:endParaRPr lang="en-US" dirty="0"/>
          </a:p>
        </p:txBody>
      </p:sp>
      <p:sp>
        <p:nvSpPr>
          <p:cNvPr id="4" name="Date Placeholder 3"/>
          <p:cNvSpPr>
            <a:spLocks noGrp="1"/>
          </p:cNvSpPr>
          <p:nvPr>
            <p:ph type="dt" sz="half" idx="10"/>
          </p:nvPr>
        </p:nvSpPr>
        <p:spPr/>
        <p:txBody>
          <a:bodyPr/>
          <a:lstStyle/>
          <a:p>
            <a:r>
              <a:rPr lang="en-US" smtClean="0"/>
              <a:t>Comparing tools for mapping NGS reads – Hershel Safer</a:t>
            </a:r>
            <a:endParaRPr lang="en-US" dirty="0"/>
          </a:p>
        </p:txBody>
      </p:sp>
      <p:sp>
        <p:nvSpPr>
          <p:cNvPr id="5" name="Slide Number Placeholder 4"/>
          <p:cNvSpPr>
            <a:spLocks noGrp="1"/>
          </p:cNvSpPr>
          <p:nvPr>
            <p:ph type="sldNum" sz="quarter" idx="11"/>
          </p:nvPr>
        </p:nvSpPr>
        <p:spPr/>
        <p:txBody>
          <a:bodyPr/>
          <a:lstStyle/>
          <a:p>
            <a:r>
              <a:rPr lang="en-US" smtClean="0"/>
              <a:t>Page </a:t>
            </a:r>
            <a:fld id="{48B44F4C-8D1A-4B2F-914E-41D39BA436BB}" type="slidenum">
              <a:rPr lang="en-US" smtClean="0"/>
              <a:pPr/>
              <a:t>9</a:t>
            </a:fld>
            <a:endParaRPr lang="en-US" dirty="0"/>
          </a:p>
        </p:txBody>
      </p:sp>
      <p:sp>
        <p:nvSpPr>
          <p:cNvPr id="6" name="Footer Placeholder 5"/>
          <p:cNvSpPr>
            <a:spLocks noGrp="1"/>
          </p:cNvSpPr>
          <p:nvPr>
            <p:ph type="ftr" sz="quarter" idx="12"/>
          </p:nvPr>
        </p:nvSpPr>
        <p:spPr/>
        <p:txBody>
          <a:bodyPr/>
          <a:lstStyle/>
          <a:p>
            <a:r>
              <a:rPr lang="en-US" smtClean="0"/>
              <a:t>11 July 2012</a:t>
            </a:r>
            <a:endParaRPr lang="en-US" dirty="0"/>
          </a:p>
        </p:txBody>
      </p:sp>
      <p:pic>
        <p:nvPicPr>
          <p:cNvPr id="7" name="Picture 6" descr="schbath fig 2b.JPG"/>
          <p:cNvPicPr>
            <a:picLocks noChangeAspect="1"/>
          </p:cNvPicPr>
          <p:nvPr/>
        </p:nvPicPr>
        <p:blipFill>
          <a:blip r:embed="rId3" cstate="print"/>
          <a:stretch>
            <a:fillRect/>
          </a:stretch>
        </p:blipFill>
        <p:spPr>
          <a:xfrm>
            <a:off x="947737" y="2694037"/>
            <a:ext cx="7248525" cy="1743075"/>
          </a:xfrm>
          <a:prstGeom prst="rect">
            <a:avLst/>
          </a:prstGeom>
          <a:ln>
            <a:solidFill>
              <a:schemeClr val="accent1"/>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4794</TotalTime>
  <Words>4575</Words>
  <Application>Microsoft Office PowerPoint</Application>
  <PresentationFormat>On-screen Show (4:3)</PresentationFormat>
  <Paragraphs>763</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Comparing tools for mapping NGS reads</vt:lpstr>
      <vt:lpstr>Outline</vt:lpstr>
      <vt:lpstr>What is NGS mapping?</vt:lpstr>
      <vt:lpstr>Goals of this talk</vt:lpstr>
      <vt:lpstr>Outline</vt:lpstr>
      <vt:lpstr>Hash-based approaches</vt:lpstr>
      <vt:lpstr>Hashing with no mismatches: Example</vt:lpstr>
      <vt:lpstr>Hashing with mismatches</vt:lpstr>
      <vt:lpstr>Hashing with mismatches: Spaced seeds + filtering</vt:lpstr>
      <vt:lpstr>Suffix trees</vt:lpstr>
      <vt:lpstr>Suffix arrays</vt:lpstr>
      <vt:lpstr>Connection between suffix trees and suffix arrays</vt:lpstr>
      <vt:lpstr>Burrows-Wheeler transform (BWT)</vt:lpstr>
      <vt:lpstr>Retrieving the suffix array from the BWT</vt:lpstr>
      <vt:lpstr>Finding a word with BWT</vt:lpstr>
      <vt:lpstr>Comments</vt:lpstr>
      <vt:lpstr>Mapping quality</vt:lpstr>
      <vt:lpstr>Outline</vt:lpstr>
      <vt:lpstr>Tools evaluated</vt:lpstr>
      <vt:lpstr>Goals in comparing NGS mapping tools</vt:lpstr>
      <vt:lpstr>Additional questions addressed by Schbath</vt:lpstr>
      <vt:lpstr>Approaches of the two comparisons</vt:lpstr>
      <vt:lpstr>Performance measures</vt:lpstr>
      <vt:lpstr>Performance measures, cont.</vt:lpstr>
      <vt:lpstr>Experimental data (genomes &amp; reads)</vt:lpstr>
      <vt:lpstr>Unique vs. non-unique reads in Schbath</vt:lpstr>
      <vt:lpstr>Comparing the approaches</vt:lpstr>
      <vt:lpstr>Outline</vt:lpstr>
      <vt:lpstr>Ruffalo: Accuracy with varying error rate</vt:lpstr>
      <vt:lpstr>Ruffalo: Accuracy with varying indel sizes and frequencies</vt:lpstr>
      <vt:lpstr>Schbath: Accuracy</vt:lpstr>
      <vt:lpstr>Runtime</vt:lpstr>
      <vt:lpstr>Which tools to use?</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Hershel Safer</dc:creator>
  <cp:lastModifiedBy>Hershel Safer</cp:lastModifiedBy>
  <cp:revision>699</cp:revision>
  <dcterms:created xsi:type="dcterms:W3CDTF">2012-07-11T01:42:19Z</dcterms:created>
  <dcterms:modified xsi:type="dcterms:W3CDTF">2012-07-11T07:56:02Z</dcterms:modified>
</cp:coreProperties>
</file>